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9"/>
  </p:notesMasterIdLst>
  <p:sldIdLst>
    <p:sldId id="1188" r:id="rId2"/>
    <p:sldId id="1009" r:id="rId3"/>
    <p:sldId id="1190" r:id="rId4"/>
    <p:sldId id="1186" r:id="rId5"/>
    <p:sldId id="1169" r:id="rId6"/>
    <p:sldId id="1170" r:id="rId7"/>
    <p:sldId id="1171" r:id="rId8"/>
    <p:sldId id="1185" r:id="rId9"/>
    <p:sldId id="1166" r:id="rId10"/>
    <p:sldId id="1167" r:id="rId11"/>
    <p:sldId id="1168" r:id="rId12"/>
    <p:sldId id="993" r:id="rId13"/>
    <p:sldId id="1163" r:id="rId14"/>
    <p:sldId id="996" r:id="rId15"/>
    <p:sldId id="1021" r:id="rId16"/>
    <p:sldId id="1022" r:id="rId17"/>
    <p:sldId id="1165" r:id="rId18"/>
    <p:sldId id="1189" r:id="rId19"/>
    <p:sldId id="1187" r:id="rId20"/>
    <p:sldId id="1012" r:id="rId21"/>
    <p:sldId id="1173" r:id="rId22"/>
    <p:sldId id="1174" r:id="rId23"/>
    <p:sldId id="1184" r:id="rId24"/>
    <p:sldId id="955" r:id="rId25"/>
    <p:sldId id="1191" r:id="rId26"/>
    <p:sldId id="918" r:id="rId27"/>
    <p:sldId id="256" r:id="rId28"/>
    <p:sldId id="260" r:id="rId29"/>
    <p:sldId id="257" r:id="rId30"/>
    <p:sldId id="258" r:id="rId31"/>
    <p:sldId id="892" r:id="rId32"/>
    <p:sldId id="527" r:id="rId33"/>
    <p:sldId id="1161" r:id="rId34"/>
    <p:sldId id="1162" r:id="rId35"/>
    <p:sldId id="559" r:id="rId36"/>
    <p:sldId id="1160" r:id="rId37"/>
    <p:sldId id="1159" r:id="rId38"/>
  </p:sldIdLst>
  <p:sldSz cx="6858000" cy="9906000" type="A4"/>
  <p:notesSz cx="6858000" cy="9906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FF3300"/>
    <a:srgbClr val="CC0099"/>
    <a:srgbClr val="F3F7F8"/>
    <a:srgbClr val="F4F8F9"/>
    <a:srgbClr val="5E342E"/>
    <a:srgbClr val="7D5C55"/>
    <a:srgbClr val="F1ECE8"/>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9326" autoAdjust="0"/>
  </p:normalViewPr>
  <p:slideViewPr>
    <p:cSldViewPr>
      <p:cViewPr varScale="1">
        <p:scale>
          <a:sx n="80" d="100"/>
          <a:sy n="80" d="100"/>
        </p:scale>
        <p:origin x="3066" y="192"/>
      </p:cViewPr>
      <p:guideLst>
        <p:guide orient="horz" pos="2880"/>
        <p:guide pos="216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7D12698C-03F0-42DE-92CB-6BB3794F1CBD}" type="datetimeFigureOut">
              <a:rPr lang="zh-TW" altLang="en-US" smtClean="0"/>
              <a:t>2023/1/16</a:t>
            </a:fld>
            <a:endParaRPr lang="zh-TW" altLang="en-US"/>
          </a:p>
        </p:txBody>
      </p:sp>
      <p:sp>
        <p:nvSpPr>
          <p:cNvPr id="4" name="投影片圖像版面配置區 3"/>
          <p:cNvSpPr>
            <a:spLocks noGrp="1" noRot="1" noChangeAspect="1"/>
          </p:cNvSpPr>
          <p:nvPr>
            <p:ph type="sldImg" idx="2"/>
          </p:nvPr>
        </p:nvSpPr>
        <p:spPr>
          <a:xfrm>
            <a:off x="2271713" y="1238250"/>
            <a:ext cx="2314575" cy="33432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767263"/>
            <a:ext cx="5486400" cy="3900487"/>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09113"/>
            <a:ext cx="2971800" cy="4968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9409113"/>
            <a:ext cx="2971800" cy="496887"/>
          </a:xfrm>
          <a:prstGeom prst="rect">
            <a:avLst/>
          </a:prstGeom>
        </p:spPr>
        <p:txBody>
          <a:bodyPr vert="horz" lIns="91440" tIns="45720" rIns="91440" bIns="45720" rtlCol="0" anchor="b"/>
          <a:lstStyle>
            <a:lvl1pPr algn="r">
              <a:defRPr sz="1200"/>
            </a:lvl1pPr>
          </a:lstStyle>
          <a:p>
            <a:fld id="{79183DFB-0803-4614-931E-416221FECABF}" type="slidenum">
              <a:rPr lang="zh-TW" altLang="en-US" smtClean="0"/>
              <a:t>‹#›</a:t>
            </a:fld>
            <a:endParaRPr lang="zh-TW" altLang="en-US"/>
          </a:p>
        </p:txBody>
      </p:sp>
    </p:spTree>
    <p:extLst>
      <p:ext uri="{BB962C8B-B14F-4D97-AF65-F5344CB8AC3E}">
        <p14:creationId xmlns:p14="http://schemas.microsoft.com/office/powerpoint/2010/main" val="350889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9183DFB-0803-4614-931E-416221FECABF}" type="slidenum">
              <a:rPr lang="zh-TW" altLang="en-US" smtClean="0"/>
              <a:t>9</a:t>
            </a:fld>
            <a:endParaRPr lang="zh-TW" altLang="en-US"/>
          </a:p>
        </p:txBody>
      </p:sp>
    </p:spTree>
    <p:extLst>
      <p:ext uri="{BB962C8B-B14F-4D97-AF65-F5344CB8AC3E}">
        <p14:creationId xmlns:p14="http://schemas.microsoft.com/office/powerpoint/2010/main" val="324684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9" name="Rectangle 8"/>
          <p:cNvSpPr/>
          <p:nvPr/>
        </p:nvSpPr>
        <p:spPr>
          <a:xfrm>
            <a:off x="0" y="1"/>
            <a:ext cx="6858000" cy="6604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3572" y="1"/>
            <a:ext cx="6854429" cy="6604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57175" y="7164642"/>
            <a:ext cx="4371975" cy="2113280"/>
          </a:xfrm>
        </p:spPr>
        <p:txBody>
          <a:bodyPr anchor="ctr">
            <a:normAutofit/>
          </a:bodyPr>
          <a:lstStyle>
            <a:lvl1pPr algn="r">
              <a:defRPr sz="3300" spc="150"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4843463" y="7164642"/>
            <a:ext cx="1800225" cy="2113280"/>
          </a:xfrm>
        </p:spPr>
        <p:txBody>
          <a:bodyPr lIns="91440" rIns="91440" anchor="ctr">
            <a:normAutofit/>
          </a:bodyPr>
          <a:lstStyle>
            <a:lvl1pPr marL="0" indent="0" algn="l">
              <a:lnSpc>
                <a:spcPct val="100000"/>
              </a:lnSpc>
              <a:spcBef>
                <a:spcPts val="0"/>
              </a:spcBef>
              <a:buNone/>
              <a:defRPr sz="120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lgn="l">
              <a:defRPr/>
            </a:lvl1pPr>
          </a:lstStyle>
          <a:p>
            <a:fld id="{1D8BD707-D9CF-40AE-B4C6-C98DA3205C09}"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6F15528-21DE-4FAA-801E-634DDDAF4B2B}" type="slidenum">
              <a:rPr lang="en-US" altLang="zh-TW" smtClean="0"/>
              <a:t>‹#›</a:t>
            </a:fld>
            <a:endParaRPr lang="zh-TW" altLang="en-US"/>
          </a:p>
        </p:txBody>
      </p:sp>
      <p:cxnSp>
        <p:nvCxnSpPr>
          <p:cNvPr id="8" name="Straight Connector 7"/>
          <p:cNvCxnSpPr/>
          <p:nvPr/>
        </p:nvCxnSpPr>
        <p:spPr>
          <a:xfrm flipV="1">
            <a:off x="4717599" y="7603709"/>
            <a:ext cx="0" cy="1320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46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16700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1100667"/>
            <a:ext cx="1478756" cy="7814733"/>
          </a:xfrm>
        </p:spPr>
        <p:txBody>
          <a:bodyPr vert="eaVert" lIns="45720" tIns="91440" rIns="45720" bIns="9144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57214" y="1100667"/>
            <a:ext cx="4264819" cy="7814733"/>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6F15528-21DE-4FAA-801E-634DDDAF4B2B}" type="slidenum">
              <a:rPr lang="en-US" altLang="zh-TW" smtClean="0"/>
              <a:t>‹#›</a:t>
            </a:fld>
            <a:endParaRPr lang="zh-TW" altLang="en-US"/>
          </a:p>
        </p:txBody>
      </p:sp>
      <p:cxnSp>
        <p:nvCxnSpPr>
          <p:cNvPr id="7" name="Straight Connector 6"/>
          <p:cNvCxnSpPr/>
          <p:nvPr/>
        </p:nvCxnSpPr>
        <p:spPr>
          <a:xfrm rot="5400000" flipV="1">
            <a:off x="5657850" y="488827"/>
            <a:ext cx="0" cy="5143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026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33545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9" name="Rectangle 8"/>
          <p:cNvSpPr/>
          <p:nvPr/>
        </p:nvSpPr>
        <p:spPr>
          <a:xfrm>
            <a:off x="0" y="1"/>
            <a:ext cx="6858000" cy="6604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3572" y="1"/>
            <a:ext cx="6854429" cy="6604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7175" y="7164642"/>
            <a:ext cx="4371975" cy="2113280"/>
          </a:xfrm>
        </p:spPr>
        <p:txBody>
          <a:bodyPr anchor="ctr">
            <a:normAutofit/>
          </a:bodyPr>
          <a:lstStyle>
            <a:lvl1pPr algn="r">
              <a:defRPr sz="3300" b="0" spc="150"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4843463" y="7164642"/>
            <a:ext cx="1800225" cy="2113280"/>
          </a:xfrm>
        </p:spPr>
        <p:txBody>
          <a:bodyPr lIns="91440" rIns="91440" anchor="ctr">
            <a:normAutofit/>
          </a:bodyPr>
          <a:lstStyle>
            <a:lvl1pPr marL="0" indent="0">
              <a:lnSpc>
                <a:spcPct val="100000"/>
              </a:lnSpc>
              <a:spcBef>
                <a:spcPts val="0"/>
              </a:spcBef>
              <a:buNone/>
              <a:defRPr sz="1200">
                <a:solidFill>
                  <a:schemeClr val="tx1">
                    <a:lumMod val="95000"/>
                    <a:lumOff val="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D8BD707-D9CF-40AE-B4C6-C98DA3205C09}"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6F15528-21DE-4FAA-801E-634DDDAF4B2B}" type="slidenum">
              <a:rPr lang="en-US" altLang="zh-TW" smtClean="0"/>
              <a:t>‹#›</a:t>
            </a:fld>
            <a:endParaRPr lang="zh-TW" altLang="en-US"/>
          </a:p>
        </p:txBody>
      </p:sp>
      <p:cxnSp>
        <p:nvCxnSpPr>
          <p:cNvPr id="8" name="Straight Connector 7"/>
          <p:cNvCxnSpPr/>
          <p:nvPr/>
        </p:nvCxnSpPr>
        <p:spPr>
          <a:xfrm flipV="1">
            <a:off x="4717599" y="7603709"/>
            <a:ext cx="0" cy="1320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85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576072" y="845312"/>
            <a:ext cx="5467541" cy="2166112"/>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76072" y="3302000"/>
            <a:ext cx="2674620" cy="581152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3368993" y="3302000"/>
            <a:ext cx="2674620" cy="581152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286336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576072" y="845312"/>
            <a:ext cx="5467541" cy="216611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576072" y="3148363"/>
            <a:ext cx="2674620" cy="1188720"/>
          </a:xfrm>
        </p:spPr>
        <p:txBody>
          <a:bodyPr lIns="137160" rIns="137160" anchor="ctr">
            <a:normAutofit/>
          </a:bodyPr>
          <a:lstStyle>
            <a:lvl1pPr marL="0" indent="0">
              <a:spcBef>
                <a:spcPts val="0"/>
              </a:spcBef>
              <a:spcAft>
                <a:spcPts val="0"/>
              </a:spcAft>
              <a:buNone/>
              <a:defRPr sz="1650"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576072" y="4286805"/>
            <a:ext cx="2674620" cy="482671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3368993" y="3148363"/>
            <a:ext cx="2674620" cy="1188720"/>
          </a:xfrm>
        </p:spPr>
        <p:txBody>
          <a:bodyPr lIns="137160" rIns="137160" anchor="ctr">
            <a:normAutofit/>
          </a:bodyPr>
          <a:lstStyle>
            <a:lvl1pPr marL="0" indent="0">
              <a:spcBef>
                <a:spcPts val="0"/>
              </a:spcBef>
              <a:spcAft>
                <a:spcPts val="0"/>
              </a:spcAft>
              <a:buNone/>
              <a:defRPr lang="en-US" sz="1650"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zh-TW" altLang="en-US"/>
              <a:t>編輯母片文字樣式</a:t>
            </a:r>
          </a:p>
        </p:txBody>
      </p:sp>
      <p:sp>
        <p:nvSpPr>
          <p:cNvPr id="6" name="Content Placeholder 5"/>
          <p:cNvSpPr>
            <a:spLocks noGrp="1"/>
          </p:cNvSpPr>
          <p:nvPr>
            <p:ph sz="quarter" idx="4"/>
          </p:nvPr>
        </p:nvSpPr>
        <p:spPr>
          <a:xfrm>
            <a:off x="3368993" y="4286805"/>
            <a:ext cx="2674620" cy="482671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3830066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225811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406129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576072" y="681069"/>
            <a:ext cx="2468880" cy="2509520"/>
          </a:xfrm>
        </p:spPr>
        <p:txBody>
          <a:bodyPr>
            <a:noAutofit/>
          </a:bodyPr>
          <a:lstStyle>
            <a:lvl1pPr>
              <a:lnSpc>
                <a:spcPct val="80000"/>
              </a:lnSpc>
              <a:defRPr sz="2700"/>
            </a:lvl1pPr>
          </a:lstStyle>
          <a:p>
            <a:r>
              <a:rPr lang="zh-TW" altLang="en-US"/>
              <a:t>按一下以編輯母片標題樣式</a:t>
            </a:r>
            <a:endParaRPr lang="en-US" dirty="0"/>
          </a:p>
        </p:txBody>
      </p:sp>
      <p:sp>
        <p:nvSpPr>
          <p:cNvPr id="3" name="Content Placeholder 2"/>
          <p:cNvSpPr>
            <a:spLocks noGrp="1"/>
          </p:cNvSpPr>
          <p:nvPr>
            <p:ph idx="1"/>
          </p:nvPr>
        </p:nvSpPr>
        <p:spPr>
          <a:xfrm>
            <a:off x="3214687" y="1188720"/>
            <a:ext cx="3194114" cy="7488936"/>
          </a:xfrm>
        </p:spPr>
        <p:txBody>
          <a:bodyPr>
            <a:normAutofit/>
          </a:bodyPr>
          <a:lstStyle>
            <a:lvl1pPr>
              <a:defRPr sz="1500"/>
            </a:lvl1pPr>
            <a:lvl2pPr>
              <a:defRPr sz="1200"/>
            </a:lvl2pPr>
            <a:lvl3pPr>
              <a:defRPr sz="900"/>
            </a:lvl3pPr>
            <a:lvl4pPr>
              <a:defRPr sz="900"/>
            </a:lvl4pPr>
            <a:lvl5pPr>
              <a:defRPr sz="900"/>
            </a:lvl5pPr>
            <a:lvl6pPr>
              <a:defRPr sz="900"/>
            </a:lvl6pPr>
            <a:lvl7pPr>
              <a:defRPr sz="900"/>
            </a:lvl7pPr>
            <a:lvl8pPr>
              <a:defRPr sz="900"/>
            </a:lvl8pPr>
            <a:lvl9pPr>
              <a:defRPr sz="9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76072" y="3260842"/>
            <a:ext cx="2468880" cy="5434425"/>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fld id="{1D8BD707-D9CF-40AE-B4C6-C98DA3205C09}"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177252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7175" y="7164644"/>
            <a:ext cx="4371975" cy="2113280"/>
          </a:xfrm>
        </p:spPr>
        <p:txBody>
          <a:bodyPr anchor="ctr">
            <a:normAutofit/>
          </a:bodyPr>
          <a:lstStyle>
            <a:lvl1pPr algn="r">
              <a:defRPr sz="3300" spc="15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1"/>
            <a:ext cx="6856286" cy="6604000"/>
          </a:xfrm>
          <a:solidFill>
            <a:schemeClr val="accent1">
              <a:lumMod val="60000"/>
              <a:lumOff val="40000"/>
            </a:schemeClr>
          </a:solidFill>
        </p:spPr>
        <p:txBody>
          <a:bodyPr lIns="457200" tIns="365760"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TW" altLang="en-US"/>
              <a:t>按一下圖示以新增圖片</a:t>
            </a:r>
            <a:endParaRPr lang="en-US" dirty="0"/>
          </a:p>
        </p:txBody>
      </p:sp>
      <p:sp>
        <p:nvSpPr>
          <p:cNvPr id="4" name="Text Placeholder 3"/>
          <p:cNvSpPr>
            <a:spLocks noGrp="1"/>
          </p:cNvSpPr>
          <p:nvPr>
            <p:ph type="body" sz="half" idx="2"/>
          </p:nvPr>
        </p:nvSpPr>
        <p:spPr>
          <a:xfrm>
            <a:off x="4843463" y="7164644"/>
            <a:ext cx="1800225" cy="2113280"/>
          </a:xfrm>
        </p:spPr>
        <p:txBody>
          <a:bodyPr lIns="91440" rIns="91440" anchor="ctr">
            <a:normAutofit/>
          </a:bodyPr>
          <a:lstStyle>
            <a:lvl1pPr marL="0" indent="0">
              <a:lnSpc>
                <a:spcPct val="100000"/>
              </a:lnSpc>
              <a:spcBef>
                <a:spcPts val="0"/>
              </a:spcBef>
              <a:buNone/>
              <a:defRPr sz="1200">
                <a:solidFill>
                  <a:schemeClr val="tx1">
                    <a:lumMod val="95000"/>
                    <a:lumOff val="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TW" altLang="en-US"/>
              <a:t>編輯母片文字樣式</a:t>
            </a:r>
          </a:p>
        </p:txBody>
      </p:sp>
      <p:sp>
        <p:nvSpPr>
          <p:cNvPr id="5" name="Date Placeholder 4"/>
          <p:cNvSpPr>
            <a:spLocks noGrp="1"/>
          </p:cNvSpPr>
          <p:nvPr>
            <p:ph type="dt" sz="half" idx="10"/>
          </p:nvPr>
        </p:nvSpPr>
        <p:spPr/>
        <p:txBody>
          <a:bodyPr/>
          <a:lstStyle/>
          <a:p>
            <a:fld id="{1D8BD707-D9CF-40AE-B4C6-C98DA3205C09}"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6F15528-21DE-4FAA-801E-634DDDAF4B2B}" type="slidenum">
              <a:rPr lang="en-US" altLang="zh-TW" smtClean="0"/>
              <a:t>‹#›</a:t>
            </a:fld>
            <a:endParaRPr lang="zh-TW" altLang="en-US"/>
          </a:p>
        </p:txBody>
      </p:sp>
      <p:cxnSp>
        <p:nvCxnSpPr>
          <p:cNvPr id="8" name="Straight Connector 7"/>
          <p:cNvCxnSpPr/>
          <p:nvPr/>
        </p:nvCxnSpPr>
        <p:spPr>
          <a:xfrm flipV="1">
            <a:off x="4717599" y="7603709"/>
            <a:ext cx="0" cy="1320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06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6000">
              <a:schemeClr val="accent6">
                <a:lumMod val="20000"/>
                <a:lumOff val="80000"/>
              </a:schemeClr>
            </a:gs>
            <a:gs pos="100000">
              <a:schemeClr val="accent6">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845312"/>
            <a:ext cx="5467541" cy="216611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76073" y="3302000"/>
            <a:ext cx="5467541" cy="5811520"/>
          </a:xfrm>
          <a:prstGeom prst="rect">
            <a:avLst/>
          </a:prstGeom>
        </p:spPr>
        <p:txBody>
          <a:bodyPr vert="horz" lIns="45720" tIns="45720" rIns="4572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6073" y="9346572"/>
            <a:ext cx="1211705" cy="3962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1D8BD707-D9CF-40AE-B4C6-C98DA3205C09}" type="datetimeFigureOut">
              <a:rPr lang="en-US" smtClean="0"/>
              <a:t>1/16/2023</a:t>
            </a:fld>
            <a:endParaRPr lang="en-US"/>
          </a:p>
        </p:txBody>
      </p:sp>
      <p:sp>
        <p:nvSpPr>
          <p:cNvPr id="5" name="Footer Placeholder 4"/>
          <p:cNvSpPr>
            <a:spLocks noGrp="1"/>
          </p:cNvSpPr>
          <p:nvPr>
            <p:ph type="ftr" sz="quarter" idx="3"/>
          </p:nvPr>
        </p:nvSpPr>
        <p:spPr>
          <a:xfrm>
            <a:off x="2724150" y="9346572"/>
            <a:ext cx="3319571" cy="3962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zh-TW" altLang="en-US"/>
          </a:p>
        </p:txBody>
      </p:sp>
      <p:sp>
        <p:nvSpPr>
          <p:cNvPr id="6" name="Slide Number Placeholder 5"/>
          <p:cNvSpPr>
            <a:spLocks noGrp="1"/>
          </p:cNvSpPr>
          <p:nvPr>
            <p:ph type="sldNum" sz="quarter" idx="4"/>
          </p:nvPr>
        </p:nvSpPr>
        <p:spPr>
          <a:xfrm>
            <a:off x="6096000" y="9346572"/>
            <a:ext cx="547688" cy="3962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B6F15528-21DE-4FAA-801E-634DDDAF4B2B}" type="slidenum">
              <a:rPr lang="en-US" altLang="zh-TW" smtClean="0"/>
              <a:t>‹#›</a:t>
            </a:fld>
            <a:endParaRPr lang="zh-TW" altLang="en-US"/>
          </a:p>
        </p:txBody>
      </p:sp>
    </p:spTree>
    <p:extLst>
      <p:ext uri="{BB962C8B-B14F-4D97-AF65-F5344CB8AC3E}">
        <p14:creationId xmlns:p14="http://schemas.microsoft.com/office/powerpoint/2010/main" val="30984502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50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20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18" Type="http://schemas.microsoft.com/office/2007/relationships/hdphoto" Target="../media/hdphoto8.wdp"/><Relationship Id="rId26" Type="http://schemas.microsoft.com/office/2007/relationships/hdphoto" Target="../media/hdphoto11.wdp"/><Relationship Id="rId3" Type="http://schemas.openxmlformats.org/officeDocument/2006/relationships/image" Target="../media/image3.png"/><Relationship Id="rId21" Type="http://schemas.microsoft.com/office/2007/relationships/hdphoto" Target="../media/hdphoto9.wdp"/><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image" Target="../media/image2.jpg"/><Relationship Id="rId16" Type="http://schemas.microsoft.com/office/2007/relationships/hdphoto" Target="../media/hdphoto7.wdp"/><Relationship Id="rId20"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10.wdp"/><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4.png"/><Relationship Id="rId28" Type="http://schemas.microsoft.com/office/2007/relationships/hdphoto" Target="../media/hdphoto12.wdp"/><Relationship Id="rId10" Type="http://schemas.microsoft.com/office/2007/relationships/hdphoto" Target="../media/hdphoto4.wdp"/><Relationship Id="rId19"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 Id="rId22" Type="http://schemas.openxmlformats.org/officeDocument/2006/relationships/image" Target="../media/image13.jpeg"/><Relationship Id="rId27"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78.jpeg"/><Relationship Id="rId3" Type="http://schemas.microsoft.com/office/2007/relationships/hdphoto" Target="../media/hdphoto14.wdp"/><Relationship Id="rId7" Type="http://schemas.openxmlformats.org/officeDocument/2006/relationships/image" Target="../media/image77.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83.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g"/></Relationships>
</file>

<file path=ppt/slides/_rels/slide13.xml.rels><?xml version="1.0" encoding="UTF-8" standalone="yes"?>
<Relationships xmlns="http://schemas.openxmlformats.org/package/2006/relationships"><Relationship Id="rId8" Type="http://schemas.microsoft.com/office/2007/relationships/hdphoto" Target="../media/hdphoto17.wdp"/><Relationship Id="rId3" Type="http://schemas.microsoft.com/office/2007/relationships/hdphoto" Target="../media/hdphoto15.wdp"/><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jpg"/><Relationship Id="rId11" Type="http://schemas.openxmlformats.org/officeDocument/2006/relationships/image" Target="../media/image93.jpeg"/><Relationship Id="rId5" Type="http://schemas.microsoft.com/office/2007/relationships/hdphoto" Target="../media/hdphoto16.wdp"/><Relationship Id="rId10" Type="http://schemas.microsoft.com/office/2007/relationships/hdphoto" Target="../media/hdphoto18.wdp"/><Relationship Id="rId4" Type="http://schemas.openxmlformats.org/officeDocument/2006/relationships/image" Target="../media/image89.png"/><Relationship Id="rId9"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4.png"/><Relationship Id="rId5" Type="http://schemas.openxmlformats.org/officeDocument/2006/relationships/image" Target="../media/image99.jpeg"/><Relationship Id="rId10" Type="http://schemas.microsoft.com/office/2007/relationships/hdphoto" Target="../media/hdphoto19.wdp"/><Relationship Id="rId4" Type="http://schemas.openxmlformats.org/officeDocument/2006/relationships/image" Target="../media/image98.jpeg"/><Relationship Id="rId9" Type="http://schemas.openxmlformats.org/officeDocument/2006/relationships/image" Target="../media/image103.png"/></Relationships>
</file>

<file path=ppt/slides/_rels/slide1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jpg"/><Relationship Id="rId9" Type="http://schemas.openxmlformats.org/officeDocument/2006/relationships/image" Target="../media/image112.jpeg"/></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15.jpeg"/><Relationship Id="rId7" Type="http://schemas.openxmlformats.org/officeDocument/2006/relationships/image" Target="../media/image119.png"/><Relationship Id="rId12" Type="http://schemas.openxmlformats.org/officeDocument/2006/relationships/image" Target="../media/image123.png"/><Relationship Id="rId2" Type="http://schemas.openxmlformats.org/officeDocument/2006/relationships/image" Target="../media/image114.jpg"/><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2.png"/><Relationship Id="rId5" Type="http://schemas.openxmlformats.org/officeDocument/2006/relationships/image" Target="../media/image117.jpeg"/><Relationship Id="rId10" Type="http://schemas.openxmlformats.org/officeDocument/2006/relationships/image" Target="../media/image121.png"/><Relationship Id="rId4" Type="http://schemas.openxmlformats.org/officeDocument/2006/relationships/image" Target="../media/image116.jpeg"/><Relationship Id="rId9" Type="http://schemas.openxmlformats.org/officeDocument/2006/relationships/image" Target="../media/image120.jpeg"/></Relationships>
</file>

<file path=ppt/slides/_rels/slide19.xml.rels><?xml version="1.0" encoding="UTF-8" standalone="yes"?>
<Relationships xmlns="http://schemas.openxmlformats.org/package/2006/relationships"><Relationship Id="rId3" Type="http://schemas.openxmlformats.org/officeDocument/2006/relationships/hyperlink" Target="https://art.sen.edu.tw/brief" TargetMode="External"/><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9.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microsoft.com/office/2007/relationships/hdphoto" Target="../media/hdphoto13.wdp"/><Relationship Id="rId9" Type="http://schemas.openxmlformats.org/officeDocument/2006/relationships/image" Target="../media/image60.jpeg"/><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microsoft.com/office/2007/relationships/hdphoto" Target="../media/hdphoto14.wdp"/><Relationship Id="rId9"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a16="http://schemas.microsoft.com/office/drawing/2014/main" id="{58293586-0DEB-404B-92E4-6E3FF6A8A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2" name="矩形 1">
            <a:extLst>
              <a:ext uri="{FF2B5EF4-FFF2-40B4-BE49-F238E27FC236}">
                <a16:creationId xmlns:a16="http://schemas.microsoft.com/office/drawing/2014/main" id="{CF724A3D-CFED-475D-83DB-2CEA01AD01CF}"/>
              </a:ext>
            </a:extLst>
          </p:cNvPr>
          <p:cNvSpPr/>
          <p:nvPr/>
        </p:nvSpPr>
        <p:spPr>
          <a:xfrm>
            <a:off x="263119" y="479630"/>
            <a:ext cx="6327751"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zh-TW" altLang="en-US" sz="2400"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本校女籃隊晉級</a:t>
            </a:r>
            <a:endParaRPr lang="en-US" altLang="zh-TW" sz="2400"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endParaRPr>
          </a:p>
          <a:p>
            <a:pPr algn="ctr"/>
            <a:r>
              <a:rPr lang="en-US" altLang="zh-TW" sz="2400" dirty="0">
                <a:solidFill>
                  <a:srgbClr val="CC0099"/>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111</a:t>
            </a:r>
            <a:r>
              <a:rPr lang="zh-TW" altLang="en-US" sz="2400" dirty="0">
                <a:solidFill>
                  <a:srgbClr val="CC0099"/>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學年度國中籃球聯賽甲級女生組</a:t>
            </a:r>
            <a:endParaRPr lang="en-US" altLang="zh-TW" sz="2400" dirty="0">
              <a:solidFill>
                <a:srgbClr val="CC0099"/>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endParaRPr>
          </a:p>
          <a:p>
            <a:pPr algn="ctr"/>
            <a:r>
              <a:rPr lang="zh-TW" altLang="en-US" sz="2400"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八強決賽</a:t>
            </a:r>
            <a:r>
              <a:rPr lang="zh-TW" altLang="en-US" sz="2400" dirty="0" smtClean="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隊伍</a:t>
            </a:r>
            <a:endParaRPr lang="en-US" altLang="zh-TW" sz="2400"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endParaRPr>
          </a:p>
        </p:txBody>
      </p:sp>
      <p:sp>
        <p:nvSpPr>
          <p:cNvPr id="3" name="矩形 2">
            <a:extLst>
              <a:ext uri="{FF2B5EF4-FFF2-40B4-BE49-F238E27FC236}">
                <a16:creationId xmlns:a16="http://schemas.microsoft.com/office/drawing/2014/main" id="{09002243-0976-4ACF-BDA6-66C5629BDCAF}"/>
              </a:ext>
            </a:extLst>
          </p:cNvPr>
          <p:cNvSpPr/>
          <p:nvPr/>
        </p:nvSpPr>
        <p:spPr>
          <a:xfrm>
            <a:off x="275152" y="76200"/>
            <a:ext cx="1415772" cy="830997"/>
          </a:xfrm>
          <a:prstGeom prst="rect">
            <a:avLst/>
          </a:prstGeom>
        </p:spPr>
        <p:txBody>
          <a:bodyPr wrap="none">
            <a:spAutoFit/>
          </a:bodyPr>
          <a:lstStyle/>
          <a:p>
            <a:r>
              <a:rPr lang="zh-TW" altLang="en-US" sz="4800" b="1" dirty="0">
                <a:solidFill>
                  <a:srgbClr val="FF0000"/>
                </a:solidFill>
                <a:effectLst>
                  <a:glow rad="228600">
                    <a:schemeClr val="accent4">
                      <a:satMod val="175000"/>
                      <a:alpha val="40000"/>
                    </a:schemeClr>
                  </a:glow>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賀</a:t>
            </a:r>
            <a:r>
              <a:rPr lang="en-US" altLang="zh-TW" sz="4800" b="1" dirty="0">
                <a:solidFill>
                  <a:srgbClr val="FF0000"/>
                </a:solidFill>
                <a:effectLst>
                  <a:glow rad="228600">
                    <a:schemeClr val="accent4">
                      <a:satMod val="175000"/>
                      <a:alpha val="40000"/>
                    </a:schemeClr>
                  </a:glow>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a:t>
            </a:r>
            <a:endParaRPr lang="zh-TW" altLang="en-US" sz="4800" b="1" dirty="0">
              <a:effectLst>
                <a:glow rad="228600">
                  <a:schemeClr val="accent4">
                    <a:satMod val="175000"/>
                    <a:alpha val="40000"/>
                  </a:schemeClr>
                </a:glow>
              </a:effectLst>
            </a:endParaRPr>
          </a:p>
        </p:txBody>
      </p:sp>
      <p:pic>
        <p:nvPicPr>
          <p:cNvPr id="12" name="圖片 11">
            <a:extLst>
              <a:ext uri="{FF2B5EF4-FFF2-40B4-BE49-F238E27FC236}">
                <a16:creationId xmlns:a16="http://schemas.microsoft.com/office/drawing/2014/main" id="{01BA1DFA-FA0D-4A41-BB90-6325E963B9B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565" t="24086" r="1538"/>
          <a:stretch/>
        </p:blipFill>
        <p:spPr>
          <a:xfrm>
            <a:off x="3262960" y="4220079"/>
            <a:ext cx="1675089" cy="2260119"/>
          </a:xfrm>
          <a:prstGeom prst="rect">
            <a:avLst/>
          </a:prstGeom>
        </p:spPr>
      </p:pic>
      <p:pic>
        <p:nvPicPr>
          <p:cNvPr id="14" name="圖片 13">
            <a:extLst>
              <a:ext uri="{FF2B5EF4-FFF2-40B4-BE49-F238E27FC236}">
                <a16:creationId xmlns:a16="http://schemas.microsoft.com/office/drawing/2014/main" id="{FC9C2303-6C6B-422B-8005-33DE49B850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7311" t="26154" r="11934" b="31538"/>
          <a:stretch/>
        </p:blipFill>
        <p:spPr>
          <a:xfrm>
            <a:off x="5049973" y="7778545"/>
            <a:ext cx="1540897" cy="19261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圖片 17">
            <a:extLst>
              <a:ext uri="{FF2B5EF4-FFF2-40B4-BE49-F238E27FC236}">
                <a16:creationId xmlns:a16="http://schemas.microsoft.com/office/drawing/2014/main" id="{7E30BF8B-C1D1-4C06-BBCE-88085A82D50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17702" b="9231"/>
          <a:stretch/>
        </p:blipFill>
        <p:spPr>
          <a:xfrm>
            <a:off x="5049973" y="2549557"/>
            <a:ext cx="1541097" cy="2548828"/>
          </a:xfrm>
          <a:prstGeom prst="rect">
            <a:avLst/>
          </a:prstGeom>
        </p:spPr>
      </p:pic>
      <p:pic>
        <p:nvPicPr>
          <p:cNvPr id="22" name="圖片 21">
            <a:extLst>
              <a:ext uri="{FF2B5EF4-FFF2-40B4-BE49-F238E27FC236}">
                <a16:creationId xmlns:a16="http://schemas.microsoft.com/office/drawing/2014/main" id="{980772CB-DFDD-41E7-A4E8-FEDE8262FAA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3333" t="4690" r="26667" b="8175"/>
          <a:stretch/>
        </p:blipFill>
        <p:spPr>
          <a:xfrm>
            <a:off x="271141" y="8336373"/>
            <a:ext cx="1648834" cy="1368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圖片 23">
            <a:extLst>
              <a:ext uri="{FF2B5EF4-FFF2-40B4-BE49-F238E27FC236}">
                <a16:creationId xmlns:a16="http://schemas.microsoft.com/office/drawing/2014/main" id="{D5C9E11B-0460-4F13-92B7-7CCCC10C506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8889" t="4885" r="28088" b="9991"/>
          <a:stretch/>
        </p:blipFill>
        <p:spPr>
          <a:xfrm>
            <a:off x="267130" y="4220079"/>
            <a:ext cx="2510589" cy="2260119"/>
          </a:xfrm>
          <a:prstGeom prst="rect">
            <a:avLst/>
          </a:prstGeom>
        </p:spPr>
      </p:pic>
      <p:pic>
        <p:nvPicPr>
          <p:cNvPr id="26" name="圖片 25">
            <a:extLst>
              <a:ext uri="{FF2B5EF4-FFF2-40B4-BE49-F238E27FC236}">
                <a16:creationId xmlns:a16="http://schemas.microsoft.com/office/drawing/2014/main" id="{448733CC-00B4-4AE7-8902-B7ED9D5A03B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23693" t="8164" r="22222" b="28697"/>
          <a:stretch/>
        </p:blipFill>
        <p:spPr>
          <a:xfrm>
            <a:off x="2889643" y="2543792"/>
            <a:ext cx="2048406" cy="1593840"/>
          </a:xfrm>
          <a:prstGeom prst="rect">
            <a:avLst/>
          </a:prstGeom>
        </p:spPr>
      </p:pic>
      <p:pic>
        <p:nvPicPr>
          <p:cNvPr id="28" name="圖片 27">
            <a:extLst>
              <a:ext uri="{FF2B5EF4-FFF2-40B4-BE49-F238E27FC236}">
                <a16:creationId xmlns:a16="http://schemas.microsoft.com/office/drawing/2014/main" id="{254F95EB-4F78-4961-A228-7A1ED0316CA8}"/>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3119" y="6605224"/>
            <a:ext cx="2510589" cy="1673317"/>
          </a:xfrm>
          <a:prstGeom prst="rect">
            <a:avLst/>
          </a:prstGeom>
        </p:spPr>
      </p:pic>
      <p:pic>
        <p:nvPicPr>
          <p:cNvPr id="30" name="圖片 29">
            <a:extLst>
              <a:ext uri="{FF2B5EF4-FFF2-40B4-BE49-F238E27FC236}">
                <a16:creationId xmlns:a16="http://schemas.microsoft.com/office/drawing/2014/main" id="{37B4CB6B-AEA4-44E6-BEE0-361F5B704BA7}"/>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rcRect l="5542" r="36791"/>
          <a:stretch/>
        </p:blipFill>
        <p:spPr>
          <a:xfrm>
            <a:off x="5049974" y="5547994"/>
            <a:ext cx="1540896" cy="1780941"/>
          </a:xfrm>
          <a:prstGeom prst="rect">
            <a:avLst/>
          </a:prstGeom>
        </p:spPr>
      </p:pic>
      <p:pic>
        <p:nvPicPr>
          <p:cNvPr id="32" name="圖片 31">
            <a:extLst>
              <a:ext uri="{FF2B5EF4-FFF2-40B4-BE49-F238E27FC236}">
                <a16:creationId xmlns:a16="http://schemas.microsoft.com/office/drawing/2014/main" id="{802FAFB8-78FC-41D9-A6AF-889597DF7F3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3034" r="8929"/>
          <a:stretch/>
        </p:blipFill>
        <p:spPr>
          <a:xfrm>
            <a:off x="263119" y="2543792"/>
            <a:ext cx="2514600" cy="1593840"/>
          </a:xfrm>
          <a:prstGeom prst="rect">
            <a:avLst/>
          </a:prstGeom>
        </p:spPr>
      </p:pic>
      <p:pic>
        <p:nvPicPr>
          <p:cNvPr id="34" name="圖片 33">
            <a:extLst>
              <a:ext uri="{FF2B5EF4-FFF2-40B4-BE49-F238E27FC236}">
                <a16:creationId xmlns:a16="http://schemas.microsoft.com/office/drawing/2014/main" id="{71A76158-FF0C-478D-80FB-AAB0B219D5F2}"/>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89643" y="6588730"/>
            <a:ext cx="2048406" cy="1365271"/>
          </a:xfrm>
          <a:prstGeom prst="rect">
            <a:avLst/>
          </a:prstGeom>
        </p:spPr>
      </p:pic>
      <p:pic>
        <p:nvPicPr>
          <p:cNvPr id="16" name="圖片 15">
            <a:extLst>
              <a:ext uri="{FF2B5EF4-FFF2-40B4-BE49-F238E27FC236}">
                <a16:creationId xmlns:a16="http://schemas.microsoft.com/office/drawing/2014/main" id="{66BE6C07-CF68-4726-A5CC-051B8536694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9251" t="26923" b="8461"/>
          <a:stretch/>
        </p:blipFill>
        <p:spPr>
          <a:xfrm>
            <a:off x="2134063" y="8054226"/>
            <a:ext cx="1204743" cy="1650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圖片 19">
            <a:extLst>
              <a:ext uri="{FF2B5EF4-FFF2-40B4-BE49-F238E27FC236}">
                <a16:creationId xmlns:a16="http://schemas.microsoft.com/office/drawing/2014/main" id="{80B5BAA0-BD52-4273-BCF0-798DDB9171F1}"/>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val="0"/>
              </a:ext>
            </a:extLst>
          </a:blip>
          <a:srcRect t="22307" r="30707" b="17692"/>
          <a:stretch/>
        </p:blipFill>
        <p:spPr>
          <a:xfrm>
            <a:off x="3560883" y="8054226"/>
            <a:ext cx="1270714" cy="1650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圖片 7">
            <a:extLst>
              <a:ext uri="{FF2B5EF4-FFF2-40B4-BE49-F238E27FC236}">
                <a16:creationId xmlns:a16="http://schemas.microsoft.com/office/drawing/2014/main" id="{192F62E8-91ED-47F9-BDE8-359529D1FC43}"/>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rightnessContrast bright="20000" contrast="-20000"/>
                    </a14:imgEffect>
                  </a14:imgLayer>
                </a14:imgProps>
              </a:ext>
              <a:ext uri="{28A0092B-C50C-407E-A947-70E740481C1C}">
                <a14:useLocalDpi xmlns:a14="http://schemas.microsoft.com/office/drawing/2010/main" val="0"/>
              </a:ext>
            </a:extLst>
          </a:blip>
          <a:srcRect t="26355" r="15326"/>
          <a:stretch/>
        </p:blipFill>
        <p:spPr>
          <a:xfrm>
            <a:off x="2287808" y="3682504"/>
            <a:ext cx="1028650" cy="1342332"/>
          </a:xfrm>
          <a:prstGeom prst="ellipse">
            <a:avLst/>
          </a:prstGeom>
          <a:ln w="38100" cap="rnd">
            <a:solidFill>
              <a:schemeClr val="bg1"/>
            </a:solidFill>
            <a:prstDash val="solid"/>
          </a:ln>
          <a:effectLst>
            <a:outerShdw blurRad="127000" algn="bl" rotWithShape="0">
              <a:srgbClr val="000000"/>
            </a:outerShdw>
          </a:effectLst>
        </p:spPr>
      </p:pic>
      <p:pic>
        <p:nvPicPr>
          <p:cNvPr id="10" name="圖片 9">
            <a:extLst>
              <a:ext uri="{FF2B5EF4-FFF2-40B4-BE49-F238E27FC236}">
                <a16:creationId xmlns:a16="http://schemas.microsoft.com/office/drawing/2014/main" id="{42695C5D-0116-414D-9651-94C77FE0CF40}"/>
              </a:ext>
            </a:extLst>
          </p:cNvPr>
          <p:cNvPicPr>
            <a:picLocks noChangeAspect="1"/>
          </p:cNvPicPr>
          <p:nvPr/>
        </p:nvPicPr>
        <p:blipFill rotWithShape="1">
          <a:blip r:embed="rId27" cstate="print">
            <a:extLst>
              <a:ext uri="{BEBA8EAE-BF5A-486C-A8C5-ECC9F3942E4B}">
                <a14:imgProps xmlns:a14="http://schemas.microsoft.com/office/drawing/2010/main">
                  <a14:imgLayer r:embed="rId28">
                    <a14:imgEffect>
                      <a14:brightnessContrast bright="20000" contrast="-20000"/>
                    </a14:imgEffect>
                  </a14:imgLayer>
                </a14:imgProps>
              </a:ext>
              <a:ext uri="{28A0092B-C50C-407E-A947-70E740481C1C}">
                <a14:useLocalDpi xmlns:a14="http://schemas.microsoft.com/office/drawing/2010/main" val="0"/>
              </a:ext>
            </a:extLst>
          </a:blip>
          <a:srcRect b="11564"/>
          <a:stretch/>
        </p:blipFill>
        <p:spPr>
          <a:xfrm>
            <a:off x="2268733" y="5553627"/>
            <a:ext cx="1066800" cy="1415512"/>
          </a:xfrm>
          <a:prstGeom prst="ellipse">
            <a:avLst/>
          </a:prstGeom>
          <a:ln w="38100" cap="rnd">
            <a:solidFill>
              <a:schemeClr val="bg1"/>
            </a:solidFill>
            <a:prstDash val="solid"/>
          </a:ln>
          <a:effectLst>
            <a:outerShdw blurRad="127000" algn="bl" rotWithShape="0">
              <a:srgbClr val="000000"/>
            </a:outerShdw>
          </a:effectLst>
        </p:spPr>
      </p:pic>
      <p:sp>
        <p:nvSpPr>
          <p:cNvPr id="21" name="矩形 20">
            <a:extLst>
              <a:ext uri="{FF2B5EF4-FFF2-40B4-BE49-F238E27FC236}">
                <a16:creationId xmlns:a16="http://schemas.microsoft.com/office/drawing/2014/main" id="{DE8BD889-5F76-4313-B560-5F1EBB0E4EDC}"/>
              </a:ext>
            </a:extLst>
          </p:cNvPr>
          <p:cNvSpPr/>
          <p:nvPr/>
        </p:nvSpPr>
        <p:spPr>
          <a:xfrm>
            <a:off x="0" y="1676400"/>
            <a:ext cx="6858000"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TW" altLang="en-US" sz="2400" b="1" dirty="0" smtClean="0">
                <a:solidFill>
                  <a:srgbClr val="CC0099"/>
                </a:solidFill>
                <a:latin typeface="華康行書體" panose="03000509000000000000" pitchFamily="65" charset="-120"/>
                <a:ea typeface="華康行書體" panose="03000509000000000000" pitchFamily="65" charset="-120"/>
              </a:rPr>
              <a:t>感謝 總教練</a:t>
            </a:r>
            <a:r>
              <a:rPr lang="zh-TW" altLang="en-US" sz="2400" b="1" dirty="0">
                <a:solidFill>
                  <a:srgbClr val="CC0099"/>
                </a:solidFill>
                <a:latin typeface="華康行書體" panose="03000509000000000000" pitchFamily="65" charset="-120"/>
                <a:ea typeface="華康行書體" panose="03000509000000000000" pitchFamily="65" charset="-120"/>
              </a:rPr>
              <a:t>何素青</a:t>
            </a:r>
            <a:r>
              <a:rPr lang="zh-TW" altLang="en-US" sz="2400" b="1" dirty="0" smtClean="0">
                <a:solidFill>
                  <a:srgbClr val="CC0099"/>
                </a:solidFill>
                <a:latin typeface="華康行書體" panose="03000509000000000000" pitchFamily="65" charset="-120"/>
                <a:ea typeface="華康行書體" panose="03000509000000000000" pitchFamily="65" charset="-120"/>
              </a:rPr>
              <a:t>教練、助理</a:t>
            </a:r>
            <a:r>
              <a:rPr lang="zh-TW" altLang="en-US" sz="2400" b="1" dirty="0">
                <a:solidFill>
                  <a:srgbClr val="CC0099"/>
                </a:solidFill>
                <a:latin typeface="華康行書體" panose="03000509000000000000" pitchFamily="65" charset="-120"/>
                <a:ea typeface="華康行書體" panose="03000509000000000000" pitchFamily="65" charset="-120"/>
              </a:rPr>
              <a:t>教練江佑庭教練</a:t>
            </a:r>
            <a:endParaRPr lang="en-US" altLang="zh-TW" sz="2400" b="1" dirty="0">
              <a:solidFill>
                <a:srgbClr val="CC0099"/>
              </a:solidFill>
              <a:latin typeface="華康行書體" panose="03000509000000000000" pitchFamily="65" charset="-120"/>
              <a:ea typeface="華康行書體" panose="03000509000000000000" pitchFamily="65" charset="-120"/>
            </a:endParaRPr>
          </a:p>
          <a:p>
            <a:pPr algn="ctr"/>
            <a:r>
              <a:rPr lang="zh-TW" altLang="en-US" sz="2400" b="1" dirty="0">
                <a:solidFill>
                  <a:srgbClr val="CC0099"/>
                </a:solidFill>
                <a:latin typeface="華康行書體" panose="03000509000000000000" pitchFamily="65" charset="-120"/>
                <a:ea typeface="華康行書體" panose="03000509000000000000" pitchFamily="65" charset="-120"/>
              </a:rPr>
              <a:t>辛勤指導</a:t>
            </a:r>
          </a:p>
        </p:txBody>
      </p:sp>
    </p:spTree>
    <p:extLst>
      <p:ext uri="{BB962C8B-B14F-4D97-AF65-F5344CB8AC3E}">
        <p14:creationId xmlns:p14="http://schemas.microsoft.com/office/powerpoint/2010/main" val="33983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2" name="矩形 1"/>
          <p:cNvSpPr/>
          <p:nvPr/>
        </p:nvSpPr>
        <p:spPr>
          <a:xfrm>
            <a:off x="609600" y="381000"/>
            <a:ext cx="3505200" cy="461665"/>
          </a:xfrm>
          <a:prstGeom prst="rect">
            <a:avLst/>
          </a:prstGeom>
        </p:spPr>
        <p:txBody>
          <a:bodyPr wrap="square" lIns="91440" tIns="45720" rIns="91440" bIns="45720" anchor="t">
            <a:spAutoFit/>
          </a:bodyPr>
          <a:lstStyle/>
          <a:p>
            <a:endParaRPr lang="en-US" altLang="zh-TW" sz="2400" b="1">
              <a:solidFill>
                <a:srgbClr val="0070C0"/>
              </a:solidFill>
              <a:latin typeface="DFKai-SB" panose="03000509000000000000" pitchFamily="65" charset="-120"/>
              <a:ea typeface="DFKai-SB" panose="03000509000000000000" pitchFamily="65" charset="-120"/>
            </a:endParaRPr>
          </a:p>
        </p:txBody>
      </p:sp>
      <p:sp>
        <p:nvSpPr>
          <p:cNvPr id="13" name="矩形 12">
            <a:extLst>
              <a:ext uri="{FF2B5EF4-FFF2-40B4-BE49-F238E27FC236}">
                <a16:creationId xmlns:a16="http://schemas.microsoft.com/office/drawing/2014/main" id="{D79F9686-E033-44C8-A255-8FB5FD365974}"/>
              </a:ext>
            </a:extLst>
          </p:cNvPr>
          <p:cNvSpPr/>
          <p:nvPr/>
        </p:nvSpPr>
        <p:spPr>
          <a:xfrm>
            <a:off x="0" y="150105"/>
            <a:ext cx="6858000" cy="707886"/>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懷生國中生日禮讚 </a:t>
            </a:r>
            <a:r>
              <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1</a:t>
            </a: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a:t>
            </a:r>
            <a:r>
              <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2</a:t>
            </a: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月</a:t>
            </a:r>
            <a:endPar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endParaRPr>
          </a:p>
        </p:txBody>
      </p:sp>
      <p:sp>
        <p:nvSpPr>
          <p:cNvPr id="20" name="矩形 19">
            <a:extLst>
              <a:ext uri="{FF2B5EF4-FFF2-40B4-BE49-F238E27FC236}">
                <a16:creationId xmlns:a16="http://schemas.microsoft.com/office/drawing/2014/main" id="{F55B1A9A-5D70-4C7C-BFFC-356731A4CC9F}"/>
              </a:ext>
            </a:extLst>
          </p:cNvPr>
          <p:cNvSpPr/>
          <p:nvPr/>
        </p:nvSpPr>
        <p:spPr>
          <a:xfrm>
            <a:off x="900773" y="8740232"/>
            <a:ext cx="4951520" cy="10156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rgbClr val="0000FF"/>
                </a:solidFill>
                <a:effectLst>
                  <a:outerShdw blurRad="38100" dist="38100" dir="2700000" algn="tl">
                    <a:srgbClr val="000000">
                      <a:alpha val="43137"/>
                    </a:srgbClr>
                  </a:outerShdw>
                </a:effectLst>
                <a:latin typeface="華康娃娃體" panose="040B0509000000000000" pitchFamily="81" charset="-120"/>
                <a:ea typeface="華康娃娃體" panose="040B0509000000000000" pitchFamily="81" charset="-120"/>
              </a:rPr>
              <a:t>沒有人一定要為我們做什麼，但有人願意關心、在意我們，是一件幸福的事！</a:t>
            </a:r>
            <a:endParaRPr lang="en-US" altLang="zh-TW" sz="2000" b="1" dirty="0">
              <a:solidFill>
                <a:srgbClr val="0000FF"/>
              </a:solidFill>
              <a:effectLst>
                <a:outerShdw blurRad="38100" dist="38100" dir="2700000" algn="tl">
                  <a:srgbClr val="000000">
                    <a:alpha val="43137"/>
                  </a:srgbClr>
                </a:outerShdw>
              </a:effectLst>
              <a:latin typeface="華康娃娃體" panose="040B0509000000000000" pitchFamily="81" charset="-120"/>
              <a:ea typeface="華康娃娃體" panose="040B0509000000000000" pitchFamily="81" charset="-120"/>
            </a:endParaRPr>
          </a:p>
          <a:p>
            <a:pPr algn="ctr"/>
            <a:r>
              <a:rPr lang="zh-TW" altLang="en-US" sz="2000" b="1" dirty="0">
                <a:solidFill>
                  <a:srgbClr val="0000FF"/>
                </a:solidFill>
                <a:effectLst>
                  <a:outerShdw blurRad="38100" dist="38100" dir="2700000" algn="tl">
                    <a:srgbClr val="000000">
                      <a:alpha val="43137"/>
                    </a:srgbClr>
                  </a:outerShdw>
                </a:effectLst>
                <a:latin typeface="華康娃娃體" panose="040B0509000000000000" pitchFamily="81" charset="-120"/>
                <a:ea typeface="華康娃娃體" panose="040B0509000000000000" pitchFamily="81" charset="-120"/>
              </a:rPr>
              <a:t>說一句「謝謝」傳遞回應你的幸福。</a:t>
            </a:r>
          </a:p>
        </p:txBody>
      </p:sp>
      <p:pic>
        <p:nvPicPr>
          <p:cNvPr id="17" name="圖片 16">
            <a:extLst>
              <a:ext uri="{FF2B5EF4-FFF2-40B4-BE49-F238E27FC236}">
                <a16:creationId xmlns:a16="http://schemas.microsoft.com/office/drawing/2014/main" id="{6A95E93D-EFDF-45E0-97D4-14D877E909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895"/>
          <a:stretch/>
        </p:blipFill>
        <p:spPr>
          <a:xfrm>
            <a:off x="458680" y="1476045"/>
            <a:ext cx="2743201" cy="2233756"/>
          </a:xfrm>
          <a:prstGeom prst="rect">
            <a:avLst/>
          </a:prstGeom>
        </p:spPr>
      </p:pic>
      <p:sp>
        <p:nvSpPr>
          <p:cNvPr id="21" name="文字方塊 20">
            <a:extLst>
              <a:ext uri="{FF2B5EF4-FFF2-40B4-BE49-F238E27FC236}">
                <a16:creationId xmlns:a16="http://schemas.microsoft.com/office/drawing/2014/main" id="{77E3434C-88E3-4ED0-AAA5-4783EDC0850A}"/>
              </a:ext>
            </a:extLst>
          </p:cNvPr>
          <p:cNvSpPr txBox="1"/>
          <p:nvPr/>
        </p:nvSpPr>
        <p:spPr>
          <a:xfrm rot="20964467">
            <a:off x="72712" y="1037365"/>
            <a:ext cx="2145569" cy="9900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lgn="ctr">
              <a:defRPr sz="2800">
                <a:solidFill>
                  <a:schemeClr val="bg1"/>
                </a:solidFill>
                <a:highlight>
                  <a:srgbClr val="008080"/>
                </a:highlight>
                <a:latin typeface="Segoe UI"/>
                <a:ea typeface="華康中特圓體"/>
                <a:cs typeface="Segoe UI"/>
              </a:defRPr>
            </a:lvl1pPr>
          </a:lstStyle>
          <a:p>
            <a:pPr>
              <a:lnSpc>
                <a:spcPts val="3500"/>
              </a:lnSpc>
            </a:pPr>
            <a:r>
              <a:rPr lang="zh-TW" sz="2400" dirty="0"/>
              <a:t>溫暖的手作</a:t>
            </a:r>
            <a:r>
              <a:rPr lang="en-US" altLang="zh-TW" sz="2400" dirty="0"/>
              <a:t>​</a:t>
            </a:r>
          </a:p>
          <a:p>
            <a:pPr>
              <a:lnSpc>
                <a:spcPts val="3500"/>
              </a:lnSpc>
            </a:pPr>
            <a:r>
              <a:rPr lang="zh-TW" sz="2400" dirty="0"/>
              <a:t>深情的祝福</a:t>
            </a:r>
            <a:r>
              <a:rPr lang="en-US" altLang="zh-TW" sz="2400" dirty="0"/>
              <a:t>​</a:t>
            </a:r>
          </a:p>
        </p:txBody>
      </p:sp>
      <p:pic>
        <p:nvPicPr>
          <p:cNvPr id="32" name="圖片 31">
            <a:extLst>
              <a:ext uri="{FF2B5EF4-FFF2-40B4-BE49-F238E27FC236}">
                <a16:creationId xmlns:a16="http://schemas.microsoft.com/office/drawing/2014/main" id="{FCD9298E-58F2-47C1-9197-9D4C4D22A9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44" t="26139" r="10000"/>
          <a:stretch/>
        </p:blipFill>
        <p:spPr>
          <a:xfrm>
            <a:off x="3376533" y="1066447"/>
            <a:ext cx="3022787" cy="1957201"/>
          </a:xfrm>
          <a:prstGeom prst="rect">
            <a:avLst/>
          </a:prstGeom>
        </p:spPr>
      </p:pic>
      <p:pic>
        <p:nvPicPr>
          <p:cNvPr id="36" name="圖片 35">
            <a:extLst>
              <a:ext uri="{FF2B5EF4-FFF2-40B4-BE49-F238E27FC236}">
                <a16:creationId xmlns:a16="http://schemas.microsoft.com/office/drawing/2014/main" id="{D23FBA8F-F7E3-42D8-9404-851240C61A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02" t="13457" r="3663"/>
          <a:stretch/>
        </p:blipFill>
        <p:spPr>
          <a:xfrm>
            <a:off x="458679" y="4009933"/>
            <a:ext cx="2743200" cy="1960183"/>
          </a:xfrm>
          <a:prstGeom prst="rect">
            <a:avLst/>
          </a:prstGeom>
        </p:spPr>
      </p:pic>
      <p:pic>
        <p:nvPicPr>
          <p:cNvPr id="38" name="圖片 37">
            <a:extLst>
              <a:ext uri="{FF2B5EF4-FFF2-40B4-BE49-F238E27FC236}">
                <a16:creationId xmlns:a16="http://schemas.microsoft.com/office/drawing/2014/main" id="{2DB99882-5A6C-462A-8A2E-BFCD69E62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6533" y="3455476"/>
            <a:ext cx="3019926" cy="2264944"/>
          </a:xfrm>
          <a:prstGeom prst="rect">
            <a:avLst/>
          </a:prstGeom>
        </p:spPr>
      </p:pic>
      <p:sp>
        <p:nvSpPr>
          <p:cNvPr id="19" name="文字方塊 1">
            <a:extLst>
              <a:ext uri="{FF2B5EF4-FFF2-40B4-BE49-F238E27FC236}">
                <a16:creationId xmlns:a16="http://schemas.microsoft.com/office/drawing/2014/main" id="{395712A2-966C-4BD1-B126-778F5A9023B3}"/>
              </a:ext>
            </a:extLst>
          </p:cNvPr>
          <p:cNvSpPr txBox="1"/>
          <p:nvPr/>
        </p:nvSpPr>
        <p:spPr>
          <a:xfrm rot="20856532">
            <a:off x="5291483" y="2930695"/>
            <a:ext cx="1332897"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3200" dirty="0">
                <a:solidFill>
                  <a:srgbClr val="E306E8"/>
                </a:solidFill>
                <a:latin typeface="華康儷金黑" panose="020B0809000000000000" pitchFamily="49" charset="-120"/>
                <a:ea typeface="華康儷金黑" panose="020B0809000000000000" pitchFamily="49" charset="-120"/>
              </a:rPr>
              <a:t>感恩</a:t>
            </a:r>
          </a:p>
        </p:txBody>
      </p:sp>
      <p:pic>
        <p:nvPicPr>
          <p:cNvPr id="15" name="圖片 14">
            <a:extLst>
              <a:ext uri="{FF2B5EF4-FFF2-40B4-BE49-F238E27FC236}">
                <a16:creationId xmlns:a16="http://schemas.microsoft.com/office/drawing/2014/main" id="{C150F7CD-651A-417B-B36B-53EC990F0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64" t="19890" r="7462"/>
          <a:stretch/>
        </p:blipFill>
        <p:spPr>
          <a:xfrm>
            <a:off x="3376533" y="6152248"/>
            <a:ext cx="3022787" cy="2101316"/>
          </a:xfrm>
          <a:prstGeom prst="rect">
            <a:avLst/>
          </a:prstGeom>
        </p:spPr>
      </p:pic>
      <p:pic>
        <p:nvPicPr>
          <p:cNvPr id="16" name="圖片 15">
            <a:extLst>
              <a:ext uri="{FF2B5EF4-FFF2-40B4-BE49-F238E27FC236}">
                <a16:creationId xmlns:a16="http://schemas.microsoft.com/office/drawing/2014/main" id="{2CDBF3E0-0AE6-4D55-943C-E2E9AA4514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689" t="8806" r="8889"/>
          <a:stretch/>
        </p:blipFill>
        <p:spPr>
          <a:xfrm>
            <a:off x="458680" y="6397689"/>
            <a:ext cx="2743202" cy="2222408"/>
          </a:xfrm>
          <a:prstGeom prst="rect">
            <a:avLst/>
          </a:prstGeom>
        </p:spPr>
      </p:pic>
      <p:sp>
        <p:nvSpPr>
          <p:cNvPr id="11" name="文字方塊 1">
            <a:extLst>
              <a:ext uri="{FF2B5EF4-FFF2-40B4-BE49-F238E27FC236}">
                <a16:creationId xmlns:a16="http://schemas.microsoft.com/office/drawing/2014/main" id="{E8EAE3F9-AC2D-4272-AD62-D002C07C2D1E}"/>
              </a:ext>
            </a:extLst>
          </p:cNvPr>
          <p:cNvSpPr txBox="1"/>
          <p:nvPr/>
        </p:nvSpPr>
        <p:spPr>
          <a:xfrm rot="20384203">
            <a:off x="2469839" y="5526222"/>
            <a:ext cx="1497315"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3200" dirty="0">
                <a:solidFill>
                  <a:srgbClr val="E306E8"/>
                </a:solidFill>
                <a:latin typeface="華康儷金黑" panose="020B0809000000000000" pitchFamily="49" charset="-120"/>
                <a:ea typeface="華康儷金黑" panose="020B0809000000000000" pitchFamily="49" charset="-120"/>
              </a:rPr>
              <a:t>惜福</a:t>
            </a:r>
          </a:p>
        </p:txBody>
      </p:sp>
    </p:spTree>
    <p:extLst>
      <p:ext uri="{BB962C8B-B14F-4D97-AF65-F5344CB8AC3E}">
        <p14:creationId xmlns:p14="http://schemas.microsoft.com/office/powerpoint/2010/main" val="32315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2" name="矩形 1"/>
          <p:cNvSpPr/>
          <p:nvPr/>
        </p:nvSpPr>
        <p:spPr>
          <a:xfrm>
            <a:off x="609600" y="381000"/>
            <a:ext cx="3505200" cy="461665"/>
          </a:xfrm>
          <a:prstGeom prst="rect">
            <a:avLst/>
          </a:prstGeom>
        </p:spPr>
        <p:txBody>
          <a:bodyPr wrap="square" lIns="91440" tIns="45720" rIns="91440" bIns="45720" anchor="t">
            <a:spAutoFit/>
          </a:bodyPr>
          <a:lstStyle/>
          <a:p>
            <a:endParaRPr lang="en-US" altLang="zh-TW" sz="2400" b="1">
              <a:solidFill>
                <a:srgbClr val="0070C0"/>
              </a:solidFill>
              <a:latin typeface="DFKai-SB" panose="03000509000000000000" pitchFamily="65" charset="-120"/>
              <a:ea typeface="DFKai-SB" panose="03000509000000000000" pitchFamily="65" charset="-120"/>
            </a:endParaRPr>
          </a:p>
        </p:txBody>
      </p:sp>
      <p:sp>
        <p:nvSpPr>
          <p:cNvPr id="13" name="矩形 12">
            <a:extLst>
              <a:ext uri="{FF2B5EF4-FFF2-40B4-BE49-F238E27FC236}">
                <a16:creationId xmlns:a16="http://schemas.microsoft.com/office/drawing/2014/main" id="{D79F9686-E033-44C8-A255-8FB5FD365974}"/>
              </a:ext>
            </a:extLst>
          </p:cNvPr>
          <p:cNvSpPr/>
          <p:nvPr/>
        </p:nvSpPr>
        <p:spPr>
          <a:xfrm>
            <a:off x="0" y="150105"/>
            <a:ext cx="6858000" cy="707886"/>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懷生國中生日禮讚 </a:t>
            </a:r>
            <a:r>
              <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1</a:t>
            </a: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a:t>
            </a:r>
            <a:r>
              <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2</a:t>
            </a: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月</a:t>
            </a:r>
            <a:endPar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endParaRPr>
          </a:p>
        </p:txBody>
      </p:sp>
      <p:sp>
        <p:nvSpPr>
          <p:cNvPr id="20" name="矩形 19">
            <a:extLst>
              <a:ext uri="{FF2B5EF4-FFF2-40B4-BE49-F238E27FC236}">
                <a16:creationId xmlns:a16="http://schemas.microsoft.com/office/drawing/2014/main" id="{F55B1A9A-5D70-4C7C-BFFC-356731A4CC9F}"/>
              </a:ext>
            </a:extLst>
          </p:cNvPr>
          <p:cNvSpPr/>
          <p:nvPr/>
        </p:nvSpPr>
        <p:spPr>
          <a:xfrm>
            <a:off x="1487307" y="8827148"/>
            <a:ext cx="4226748"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dist"/>
            <a:r>
              <a:rPr lang="zh-TW" altLang="en-US" sz="44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華康娃娃體" panose="040B0509000000000000" pitchFamily="81" charset="-120"/>
                <a:ea typeface="華康娃娃體" panose="040B0509000000000000" pitchFamily="81" charset="-120"/>
              </a:rPr>
              <a:t>生日快樂！</a:t>
            </a:r>
          </a:p>
        </p:txBody>
      </p:sp>
      <p:pic>
        <p:nvPicPr>
          <p:cNvPr id="6" name="圖片 5">
            <a:extLst>
              <a:ext uri="{FF2B5EF4-FFF2-40B4-BE49-F238E27FC236}">
                <a16:creationId xmlns:a16="http://schemas.microsoft.com/office/drawing/2014/main" id="{2E9632E5-F68E-4C2A-93B6-D7844D5EC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71" r="14963"/>
          <a:stretch/>
        </p:blipFill>
        <p:spPr>
          <a:xfrm>
            <a:off x="518225" y="2454119"/>
            <a:ext cx="2190707" cy="2899465"/>
          </a:xfrm>
          <a:prstGeom prst="rect">
            <a:avLst/>
          </a:prstGeom>
        </p:spPr>
      </p:pic>
      <p:sp>
        <p:nvSpPr>
          <p:cNvPr id="21" name="文字方塊 20">
            <a:extLst>
              <a:ext uri="{FF2B5EF4-FFF2-40B4-BE49-F238E27FC236}">
                <a16:creationId xmlns:a16="http://schemas.microsoft.com/office/drawing/2014/main" id="{77E3434C-88E3-4ED0-AAA5-4783EDC0850A}"/>
              </a:ext>
            </a:extLst>
          </p:cNvPr>
          <p:cNvSpPr txBox="1"/>
          <p:nvPr/>
        </p:nvSpPr>
        <p:spPr>
          <a:xfrm rot="20964467">
            <a:off x="540793" y="1277649"/>
            <a:ext cx="2145569" cy="9900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lgn="ctr">
              <a:defRPr sz="2800">
                <a:solidFill>
                  <a:schemeClr val="bg1"/>
                </a:solidFill>
                <a:highlight>
                  <a:srgbClr val="008080"/>
                </a:highlight>
                <a:latin typeface="Segoe UI"/>
                <a:ea typeface="華康中特圓體"/>
                <a:cs typeface="Segoe UI"/>
              </a:defRPr>
            </a:lvl1pPr>
          </a:lstStyle>
          <a:p>
            <a:pPr>
              <a:lnSpc>
                <a:spcPts val="3500"/>
              </a:lnSpc>
            </a:pPr>
            <a:r>
              <a:rPr lang="zh-TW" sz="2400" dirty="0"/>
              <a:t>溫暖的手作</a:t>
            </a:r>
            <a:r>
              <a:rPr lang="en-US" altLang="zh-TW" sz="2400" dirty="0"/>
              <a:t>​</a:t>
            </a:r>
          </a:p>
          <a:p>
            <a:pPr>
              <a:lnSpc>
                <a:spcPts val="3500"/>
              </a:lnSpc>
            </a:pPr>
            <a:r>
              <a:rPr lang="zh-TW" sz="2400" dirty="0"/>
              <a:t>深情的祝福</a:t>
            </a:r>
            <a:r>
              <a:rPr lang="en-US" altLang="zh-TW" sz="2400" dirty="0"/>
              <a:t>​</a:t>
            </a:r>
          </a:p>
        </p:txBody>
      </p:sp>
      <p:pic>
        <p:nvPicPr>
          <p:cNvPr id="8" name="圖片 7">
            <a:extLst>
              <a:ext uri="{FF2B5EF4-FFF2-40B4-BE49-F238E27FC236}">
                <a16:creationId xmlns:a16="http://schemas.microsoft.com/office/drawing/2014/main" id="{D0E944DD-E920-43AE-B07F-0178AE08B8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41" t="13340" r="10771"/>
          <a:stretch/>
        </p:blipFill>
        <p:spPr>
          <a:xfrm>
            <a:off x="2977165" y="1221584"/>
            <a:ext cx="3362610" cy="2665657"/>
          </a:xfrm>
          <a:prstGeom prst="rect">
            <a:avLst/>
          </a:prstGeom>
        </p:spPr>
      </p:pic>
      <p:pic>
        <p:nvPicPr>
          <p:cNvPr id="10" name="圖片 9">
            <a:extLst>
              <a:ext uri="{FF2B5EF4-FFF2-40B4-BE49-F238E27FC236}">
                <a16:creationId xmlns:a16="http://schemas.microsoft.com/office/drawing/2014/main" id="{97FB7421-9B60-48CE-8E3F-E5FF9A7E15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7" t="12493" r="3973"/>
          <a:stretch/>
        </p:blipFill>
        <p:spPr>
          <a:xfrm>
            <a:off x="518225" y="6408850"/>
            <a:ext cx="2991282" cy="2108889"/>
          </a:xfrm>
          <a:prstGeom prst="rect">
            <a:avLst/>
          </a:prstGeom>
        </p:spPr>
      </p:pic>
      <p:pic>
        <p:nvPicPr>
          <p:cNvPr id="14" name="圖片 13">
            <a:extLst>
              <a:ext uri="{FF2B5EF4-FFF2-40B4-BE49-F238E27FC236}">
                <a16:creationId xmlns:a16="http://schemas.microsoft.com/office/drawing/2014/main" id="{144D0578-4661-4D17-9D50-8A2672CCEA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7165" y="4279961"/>
            <a:ext cx="3362610" cy="2521958"/>
          </a:xfrm>
          <a:prstGeom prst="rect">
            <a:avLst/>
          </a:prstGeom>
        </p:spPr>
      </p:pic>
      <p:sp>
        <p:nvSpPr>
          <p:cNvPr id="19" name="文字方塊 1">
            <a:extLst>
              <a:ext uri="{FF2B5EF4-FFF2-40B4-BE49-F238E27FC236}">
                <a16:creationId xmlns:a16="http://schemas.microsoft.com/office/drawing/2014/main" id="{395712A2-966C-4BD1-B126-778F5A9023B3}"/>
              </a:ext>
            </a:extLst>
          </p:cNvPr>
          <p:cNvSpPr txBox="1"/>
          <p:nvPr/>
        </p:nvSpPr>
        <p:spPr>
          <a:xfrm rot="20856532">
            <a:off x="5127640" y="3594853"/>
            <a:ext cx="1332897"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3200" dirty="0">
                <a:solidFill>
                  <a:srgbClr val="E306E8"/>
                </a:solidFill>
                <a:latin typeface="華康儷金黑" panose="020B0809000000000000" pitchFamily="49" charset="-120"/>
                <a:ea typeface="華康儷金黑" panose="020B0809000000000000" pitchFamily="49" charset="-120"/>
              </a:rPr>
              <a:t>感恩</a:t>
            </a:r>
          </a:p>
        </p:txBody>
      </p:sp>
      <p:sp>
        <p:nvSpPr>
          <p:cNvPr id="11" name="文字方塊 1">
            <a:extLst>
              <a:ext uri="{FF2B5EF4-FFF2-40B4-BE49-F238E27FC236}">
                <a16:creationId xmlns:a16="http://schemas.microsoft.com/office/drawing/2014/main" id="{E8EAE3F9-AC2D-4272-AD62-D002C07C2D1E}"/>
              </a:ext>
            </a:extLst>
          </p:cNvPr>
          <p:cNvSpPr txBox="1"/>
          <p:nvPr/>
        </p:nvSpPr>
        <p:spPr>
          <a:xfrm rot="20384203">
            <a:off x="4511468" y="7334091"/>
            <a:ext cx="134457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3200" dirty="0">
                <a:solidFill>
                  <a:srgbClr val="E306E8"/>
                </a:solidFill>
                <a:latin typeface="華康儷金黑" panose="020B0809000000000000" pitchFamily="49" charset="-120"/>
                <a:ea typeface="華康儷金黑" panose="020B0809000000000000" pitchFamily="49" charset="-120"/>
              </a:rPr>
              <a:t>惜福</a:t>
            </a:r>
          </a:p>
        </p:txBody>
      </p:sp>
    </p:spTree>
    <p:extLst>
      <p:ext uri="{BB962C8B-B14F-4D97-AF65-F5344CB8AC3E}">
        <p14:creationId xmlns:p14="http://schemas.microsoft.com/office/powerpoint/2010/main" val="2759995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628" y="197215"/>
            <a:ext cx="6061370" cy="1135375"/>
          </a:xfrm>
          <a:prstGeom prst="rect">
            <a:avLst/>
          </a:prstGeom>
        </p:spPr>
        <p:txBody>
          <a:bodyPr wrap="square">
            <a:spAutoFit/>
          </a:bodyPr>
          <a:lstStyle/>
          <a:p>
            <a:pPr>
              <a:lnSpc>
                <a:spcPct val="150000"/>
              </a:lnSpc>
            </a:pPr>
            <a:r>
              <a:rPr lang="zh-TW" altLang="en-US" sz="2400" b="1" dirty="0">
                <a:solidFill>
                  <a:schemeClr val="accent4">
                    <a:lumMod val="50000"/>
                  </a:schemeClr>
                </a:solidFill>
                <a:latin typeface="DFKai-SB" panose="03000509000000000000" pitchFamily="65" charset="-120"/>
                <a:ea typeface="DFKai-SB" panose="03000509000000000000" pitchFamily="65" charset="-120"/>
              </a:rPr>
              <a:t>雙語教育教學社群會議研習</a:t>
            </a:r>
          </a:p>
          <a:p>
            <a:pPr algn="ctr">
              <a:lnSpc>
                <a:spcPct val="150000"/>
              </a:lnSpc>
            </a:pPr>
            <a:r>
              <a:rPr lang="zh-TW" altLang="en-US" sz="2400" b="1" dirty="0">
                <a:solidFill>
                  <a:schemeClr val="accent6">
                    <a:lumMod val="75000"/>
                  </a:schemeClr>
                </a:solidFill>
                <a:latin typeface="DFKai-SB" panose="03000509000000000000" pitchFamily="65" charset="-120"/>
                <a:ea typeface="DFKai-SB" panose="03000509000000000000" pitchFamily="65" charset="-120"/>
              </a:rPr>
              <a:t>講題</a:t>
            </a:r>
            <a:r>
              <a:rPr lang="en-US" altLang="zh-TW" sz="2400" b="1" dirty="0">
                <a:solidFill>
                  <a:schemeClr val="accent6">
                    <a:lumMod val="75000"/>
                  </a:schemeClr>
                </a:solidFill>
                <a:latin typeface="DFKai-SB" panose="03000509000000000000" pitchFamily="65" charset="-120"/>
                <a:ea typeface="DFKai-SB" panose="03000509000000000000" pitchFamily="65" charset="-120"/>
              </a:rPr>
              <a:t>:</a:t>
            </a:r>
            <a:r>
              <a:rPr lang="zh-TW" altLang="en-US" sz="2400" b="1" dirty="0">
                <a:solidFill>
                  <a:schemeClr val="accent6">
                    <a:lumMod val="75000"/>
                  </a:schemeClr>
                </a:solidFill>
                <a:latin typeface="DFKai-SB" panose="03000509000000000000" pitchFamily="65" charset="-120"/>
                <a:ea typeface="DFKai-SB" panose="03000509000000000000" pitchFamily="65" charset="-120"/>
              </a:rPr>
              <a:t>雙語教學的課程評量</a:t>
            </a:r>
            <a:endParaRPr lang="en-US" altLang="zh-TW" sz="2400" b="1" dirty="0">
              <a:solidFill>
                <a:schemeClr val="accent6">
                  <a:lumMod val="75000"/>
                </a:schemeClr>
              </a:solidFill>
              <a:latin typeface="DFKai-SB" panose="03000509000000000000" pitchFamily="65" charset="-120"/>
              <a:ea typeface="DFKai-SB" panose="03000509000000000000" pitchFamily="65" charset="-120"/>
            </a:endParaRPr>
          </a:p>
        </p:txBody>
      </p:sp>
      <p:pic>
        <p:nvPicPr>
          <p:cNvPr id="6" name="圖片 5">
            <a:extLst>
              <a:ext uri="{FF2B5EF4-FFF2-40B4-BE49-F238E27FC236}">
                <a16:creationId xmlns:a16="http://schemas.microsoft.com/office/drawing/2014/main" id="{304D6371-4926-4C15-85CF-B7B530CB94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700" r="20000"/>
          <a:stretch/>
        </p:blipFill>
        <p:spPr>
          <a:xfrm>
            <a:off x="3484413" y="3779142"/>
            <a:ext cx="2992585" cy="1859658"/>
          </a:xfrm>
          <a:prstGeom prst="rect">
            <a:avLst/>
          </a:prstGeom>
        </p:spPr>
      </p:pic>
      <p:pic>
        <p:nvPicPr>
          <p:cNvPr id="8" name="圖片 7">
            <a:extLst>
              <a:ext uri="{FF2B5EF4-FFF2-40B4-BE49-F238E27FC236}">
                <a16:creationId xmlns:a16="http://schemas.microsoft.com/office/drawing/2014/main" id="{C4E5910A-E099-45B4-A7A5-2FDB16C50E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6" t="17400"/>
          <a:stretch/>
        </p:blipFill>
        <p:spPr>
          <a:xfrm>
            <a:off x="3484414" y="1463715"/>
            <a:ext cx="2992586" cy="2194920"/>
          </a:xfrm>
          <a:prstGeom prst="rect">
            <a:avLst/>
          </a:prstGeom>
        </p:spPr>
      </p:pic>
      <p:pic>
        <p:nvPicPr>
          <p:cNvPr id="10" name="圖片 9">
            <a:extLst>
              <a:ext uri="{FF2B5EF4-FFF2-40B4-BE49-F238E27FC236}">
                <a16:creationId xmlns:a16="http://schemas.microsoft.com/office/drawing/2014/main" id="{3282AA3D-2D4A-4C34-BAC0-BC472CD4F63F}"/>
              </a:ext>
            </a:extLst>
          </p:cNvPr>
          <p:cNvPicPr>
            <a:picLocks noChangeAspect="1"/>
          </p:cNvPicPr>
          <p:nvPr/>
        </p:nvPicPr>
        <p:blipFill rotWithShape="1">
          <a:blip r:embed="rId4">
            <a:extLst>
              <a:ext uri="{28A0092B-C50C-407E-A947-70E740481C1C}">
                <a14:useLocalDpi xmlns:a14="http://schemas.microsoft.com/office/drawing/2010/main" val="0"/>
              </a:ext>
            </a:extLst>
          </a:blip>
          <a:srcRect l="11111" t="24554" r="23332" b="8509"/>
          <a:stretch/>
        </p:blipFill>
        <p:spPr>
          <a:xfrm>
            <a:off x="952501" y="5791200"/>
            <a:ext cx="5157686" cy="3948853"/>
          </a:xfrm>
          <a:prstGeom prst="rect">
            <a:avLst/>
          </a:prstGeom>
        </p:spPr>
      </p:pic>
      <p:pic>
        <p:nvPicPr>
          <p:cNvPr id="12" name="圖片 11">
            <a:extLst>
              <a:ext uri="{FF2B5EF4-FFF2-40B4-BE49-F238E27FC236}">
                <a16:creationId xmlns:a16="http://schemas.microsoft.com/office/drawing/2014/main" id="{A99F5FAB-BCA9-408A-BB81-A964BE97A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28" y="1463716"/>
            <a:ext cx="2949814" cy="4160238"/>
          </a:xfrm>
          <a:prstGeom prst="rect">
            <a:avLst/>
          </a:prstGeom>
        </p:spPr>
      </p:pic>
      <p:sp>
        <p:nvSpPr>
          <p:cNvPr id="13" name="文字方塊 12">
            <a:extLst>
              <a:ext uri="{FF2B5EF4-FFF2-40B4-BE49-F238E27FC236}">
                <a16:creationId xmlns:a16="http://schemas.microsoft.com/office/drawing/2014/main" id="{D4BC8D26-9751-46E8-8562-492234306C62}"/>
              </a:ext>
            </a:extLst>
          </p:cNvPr>
          <p:cNvSpPr txBox="1"/>
          <p:nvPr/>
        </p:nvSpPr>
        <p:spPr>
          <a:xfrm>
            <a:off x="1452282" y="3822938"/>
            <a:ext cx="1308232" cy="307777"/>
          </a:xfrm>
          <a:prstGeom prst="rect">
            <a:avLst/>
          </a:prstGeom>
          <a:solidFill>
            <a:srgbClr val="F4F8F9"/>
          </a:solidFill>
        </p:spPr>
        <p:txBody>
          <a:bodyPr wrap="square" rtlCol="0">
            <a:spAutoFit/>
          </a:bodyPr>
          <a:lstStyle/>
          <a:p>
            <a:pPr algn="ctr">
              <a:lnSpc>
                <a:spcPts val="1600"/>
              </a:lnSpc>
            </a:pPr>
            <a:r>
              <a:rPr lang="en-US" altLang="zh-TW" sz="1400" b="1" dirty="0">
                <a:solidFill>
                  <a:srgbClr val="5E342E"/>
                </a:solidFill>
                <a:latin typeface="華康粗黑體" panose="020B0709000000000000" pitchFamily="49" charset="-120"/>
                <a:ea typeface="華康粗黑體" panose="020B0709000000000000" pitchFamily="49" charset="-120"/>
              </a:rPr>
              <a:t>2F</a:t>
            </a:r>
            <a:r>
              <a:rPr lang="zh-TW" altLang="en-US" sz="1400" b="1" dirty="0">
                <a:solidFill>
                  <a:srgbClr val="5E342E"/>
                </a:solidFill>
                <a:latin typeface="華康粗黑體" panose="020B0709000000000000" pitchFamily="49" charset="-120"/>
                <a:ea typeface="華康粗黑體" panose="020B0709000000000000" pitchFamily="49" charset="-120"/>
              </a:rPr>
              <a:t>校史室</a:t>
            </a:r>
          </a:p>
        </p:txBody>
      </p:sp>
      <p:sp>
        <p:nvSpPr>
          <p:cNvPr id="14" name="文字方塊 13">
            <a:extLst>
              <a:ext uri="{FF2B5EF4-FFF2-40B4-BE49-F238E27FC236}">
                <a16:creationId xmlns:a16="http://schemas.microsoft.com/office/drawing/2014/main" id="{81C442AB-AA67-4200-9593-2BBDBD54F951}"/>
              </a:ext>
            </a:extLst>
          </p:cNvPr>
          <p:cNvSpPr txBox="1"/>
          <p:nvPr/>
        </p:nvSpPr>
        <p:spPr>
          <a:xfrm>
            <a:off x="952502" y="9370721"/>
            <a:ext cx="5157686"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b="1" dirty="0">
                <a:solidFill>
                  <a:srgbClr val="FFFF00"/>
                </a:solidFill>
                <a:effectLst>
                  <a:outerShdw blurRad="38100" dist="38100" dir="2700000" algn="tl">
                    <a:srgbClr val="000000">
                      <a:alpha val="43137"/>
                    </a:srgbClr>
                  </a:outerShdw>
                </a:effectLst>
              </a:rPr>
              <a:t>感謝 中央輔導團 莊信賢 教師 蒞校指導</a:t>
            </a:r>
          </a:p>
        </p:txBody>
      </p:sp>
    </p:spTree>
    <p:extLst>
      <p:ext uri="{BB962C8B-B14F-4D97-AF65-F5344CB8AC3E}">
        <p14:creationId xmlns:p14="http://schemas.microsoft.com/office/powerpoint/2010/main" val="3488008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A8F95C3-FBBC-4CCC-8413-3ECA110FFC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9255" r="26928" b="31005"/>
          <a:stretch/>
        </p:blipFill>
        <p:spPr>
          <a:xfrm>
            <a:off x="3250189" y="5372610"/>
            <a:ext cx="3226809" cy="1315874"/>
          </a:xfrm>
          <a:prstGeom prst="rect">
            <a:avLst/>
          </a:prstGeom>
        </p:spPr>
      </p:pic>
      <p:sp>
        <p:nvSpPr>
          <p:cNvPr id="2" name="矩形 1">
            <a:extLst>
              <a:ext uri="{FF2B5EF4-FFF2-40B4-BE49-F238E27FC236}">
                <a16:creationId xmlns:a16="http://schemas.microsoft.com/office/drawing/2014/main" id="{59982FDF-1153-4944-B2DD-CD332B86E043}"/>
              </a:ext>
            </a:extLst>
          </p:cNvPr>
          <p:cNvSpPr/>
          <p:nvPr/>
        </p:nvSpPr>
        <p:spPr>
          <a:xfrm>
            <a:off x="381000" y="220592"/>
            <a:ext cx="6096000" cy="1053878"/>
          </a:xfrm>
          <a:prstGeom prst="rect">
            <a:avLst/>
          </a:prstGeom>
        </p:spPr>
        <p:txBody>
          <a:bodyPr wrap="square">
            <a:spAutoFit/>
          </a:bodyPr>
          <a:lstStyle/>
          <a:p>
            <a:pPr>
              <a:lnSpc>
                <a:spcPct val="150000"/>
              </a:lnSpc>
            </a:pPr>
            <a:r>
              <a:rPr lang="zh-TW" altLang="en-US" sz="2400" b="1" dirty="0">
                <a:solidFill>
                  <a:schemeClr val="accent4">
                    <a:lumMod val="50000"/>
                  </a:schemeClr>
                </a:solidFill>
                <a:latin typeface="DFKai-SB" panose="03000509000000000000" pitchFamily="65" charset="-120"/>
                <a:ea typeface="DFKai-SB" panose="03000509000000000000" pitchFamily="65" charset="-120"/>
              </a:rPr>
              <a:t>大安區精進教學組第三群組工作會議在懷生</a:t>
            </a:r>
            <a:endParaRPr lang="en-US" altLang="zh-TW" sz="2400" b="1" dirty="0">
              <a:solidFill>
                <a:schemeClr val="accent4">
                  <a:lumMod val="50000"/>
                </a:schemeClr>
              </a:solidFill>
              <a:latin typeface="DFKai-SB" panose="03000509000000000000" pitchFamily="65" charset="-120"/>
              <a:ea typeface="DFKai-SB" panose="03000509000000000000" pitchFamily="65" charset="-120"/>
            </a:endParaRPr>
          </a:p>
          <a:p>
            <a:pPr algn="ctr">
              <a:lnSpc>
                <a:spcPct val="150000"/>
              </a:lnSpc>
            </a:pPr>
            <a:r>
              <a:rPr lang="zh-TW" altLang="en-US" sz="2000" b="1" dirty="0">
                <a:solidFill>
                  <a:schemeClr val="accent6">
                    <a:lumMod val="75000"/>
                  </a:schemeClr>
                </a:solidFill>
                <a:latin typeface="DFKai-SB" panose="03000509000000000000" pitchFamily="65" charset="-120"/>
                <a:ea typeface="DFKai-SB" panose="03000509000000000000" pitchFamily="65" charset="-120"/>
              </a:rPr>
              <a:t>講題</a:t>
            </a:r>
            <a:r>
              <a:rPr lang="en-US" altLang="zh-TW" sz="2000" b="1" dirty="0">
                <a:solidFill>
                  <a:schemeClr val="accent6">
                    <a:lumMod val="75000"/>
                  </a:schemeClr>
                </a:solidFill>
                <a:latin typeface="DFKai-SB" panose="03000509000000000000" pitchFamily="65" charset="-120"/>
                <a:ea typeface="DFKai-SB" panose="03000509000000000000" pitchFamily="65" charset="-120"/>
              </a:rPr>
              <a:t>:</a:t>
            </a:r>
            <a:r>
              <a:rPr lang="zh-TW" altLang="en-US" sz="2000" b="1" dirty="0">
                <a:solidFill>
                  <a:schemeClr val="accent6">
                    <a:lumMod val="75000"/>
                  </a:schemeClr>
                </a:solidFill>
                <a:latin typeface="DFKai-SB" panose="03000509000000000000" pitchFamily="65" charset="-120"/>
                <a:ea typeface="DFKai-SB" panose="03000509000000000000" pitchFamily="65" charset="-120"/>
              </a:rPr>
              <a:t>從校犬出發的生命教育與生涯發展教育</a:t>
            </a:r>
          </a:p>
        </p:txBody>
      </p:sp>
      <p:pic>
        <p:nvPicPr>
          <p:cNvPr id="4" name="圖片 3">
            <a:extLst>
              <a:ext uri="{FF2B5EF4-FFF2-40B4-BE49-F238E27FC236}">
                <a16:creationId xmlns:a16="http://schemas.microsoft.com/office/drawing/2014/main" id="{93C7C7A9-0B31-4F46-9CDD-EC7E891512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5555" t="13648" b="15042"/>
          <a:stretch/>
        </p:blipFill>
        <p:spPr>
          <a:xfrm>
            <a:off x="3250191" y="1447800"/>
            <a:ext cx="3226809" cy="1827284"/>
          </a:xfrm>
          <a:prstGeom prst="rect">
            <a:avLst/>
          </a:prstGeom>
        </p:spPr>
      </p:pic>
      <p:pic>
        <p:nvPicPr>
          <p:cNvPr id="6" name="圖片 5">
            <a:extLst>
              <a:ext uri="{FF2B5EF4-FFF2-40B4-BE49-F238E27FC236}">
                <a16:creationId xmlns:a16="http://schemas.microsoft.com/office/drawing/2014/main" id="{D19708A2-0CE2-4EF3-984D-486C59521D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5" t="24809" r="10000" b="11473"/>
          <a:stretch/>
        </p:blipFill>
        <p:spPr>
          <a:xfrm>
            <a:off x="844603" y="6827647"/>
            <a:ext cx="5168793" cy="2924449"/>
          </a:xfrm>
          <a:prstGeom prst="rect">
            <a:avLst/>
          </a:prstGeom>
        </p:spPr>
      </p:pic>
      <p:pic>
        <p:nvPicPr>
          <p:cNvPr id="8" name="圖片 7">
            <a:extLst>
              <a:ext uri="{FF2B5EF4-FFF2-40B4-BE49-F238E27FC236}">
                <a16:creationId xmlns:a16="http://schemas.microsoft.com/office/drawing/2014/main" id="{C3C40326-A96A-41AA-8111-09F2699B002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666" t="28155" r="2778"/>
          <a:stretch/>
        </p:blipFill>
        <p:spPr>
          <a:xfrm>
            <a:off x="3250189" y="3414247"/>
            <a:ext cx="3226809" cy="1819199"/>
          </a:xfrm>
          <a:prstGeom prst="rect">
            <a:avLst/>
          </a:prstGeom>
        </p:spPr>
      </p:pic>
      <p:pic>
        <p:nvPicPr>
          <p:cNvPr id="14" name="圖片 13">
            <a:extLst>
              <a:ext uri="{FF2B5EF4-FFF2-40B4-BE49-F238E27FC236}">
                <a16:creationId xmlns:a16="http://schemas.microsoft.com/office/drawing/2014/main" id="{7E639449-1106-4A9F-97D5-EB4E968293E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26291" r="12222"/>
          <a:stretch/>
        </p:blipFill>
        <p:spPr>
          <a:xfrm>
            <a:off x="381000" y="4962456"/>
            <a:ext cx="2741246" cy="1726027"/>
          </a:xfrm>
          <a:prstGeom prst="rect">
            <a:avLst/>
          </a:prstGeom>
        </p:spPr>
      </p:pic>
      <p:sp>
        <p:nvSpPr>
          <p:cNvPr id="15" name="矩形 14">
            <a:extLst>
              <a:ext uri="{FF2B5EF4-FFF2-40B4-BE49-F238E27FC236}">
                <a16:creationId xmlns:a16="http://schemas.microsoft.com/office/drawing/2014/main" id="{E10AA93A-A6FE-4A54-AA1A-E15D3B956891}"/>
              </a:ext>
            </a:extLst>
          </p:cNvPr>
          <p:cNvSpPr/>
          <p:nvPr/>
        </p:nvSpPr>
        <p:spPr>
          <a:xfrm>
            <a:off x="381000" y="6319151"/>
            <a:ext cx="6095998" cy="3693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TW" altLang="en-US" b="1" dirty="0">
                <a:solidFill>
                  <a:srgbClr val="F3F7F8"/>
                </a:solidFill>
                <a:effectLst>
                  <a:outerShdw blurRad="38100" dist="38100" dir="2700000" algn="tl">
                    <a:srgbClr val="000000">
                      <a:alpha val="43137"/>
                    </a:srgbClr>
                  </a:outerShdw>
                </a:effectLst>
                <a:latin typeface="DFKai-SB" panose="03000509000000000000" pitchFamily="65" charset="-120"/>
                <a:ea typeface="DFKai-SB" panose="03000509000000000000" pitchFamily="65" charset="-120"/>
              </a:rPr>
              <a:t>感謝 校長 及 黃珮涵 老師 分享</a:t>
            </a:r>
            <a:endParaRPr lang="zh-TW" altLang="en-US" dirty="0">
              <a:solidFill>
                <a:srgbClr val="F3F7F8"/>
              </a:solidFill>
              <a:effectLst>
                <a:outerShdw blurRad="38100" dist="38100" dir="2700000" algn="tl">
                  <a:srgbClr val="000000">
                    <a:alpha val="43137"/>
                  </a:srgbClr>
                </a:outerShdw>
              </a:effectLst>
            </a:endParaRPr>
          </a:p>
        </p:txBody>
      </p:sp>
      <p:pic>
        <p:nvPicPr>
          <p:cNvPr id="17" name="圖片 16">
            <a:extLst>
              <a:ext uri="{FF2B5EF4-FFF2-40B4-BE49-F238E27FC236}">
                <a16:creationId xmlns:a16="http://schemas.microsoft.com/office/drawing/2014/main" id="{45EE10C1-B8CF-4C37-86E8-596B1BB59E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 y="1447799"/>
            <a:ext cx="2404442" cy="3401369"/>
          </a:xfrm>
          <a:prstGeom prst="rect">
            <a:avLst/>
          </a:prstGeom>
        </p:spPr>
      </p:pic>
    </p:spTree>
    <p:extLst>
      <p:ext uri="{BB962C8B-B14F-4D97-AF65-F5344CB8AC3E}">
        <p14:creationId xmlns:p14="http://schemas.microsoft.com/office/powerpoint/2010/main" val="386864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Tree>
    <p:extLst>
      <p:ext uri="{BB962C8B-B14F-4D97-AF65-F5344CB8AC3E}">
        <p14:creationId xmlns:p14="http://schemas.microsoft.com/office/powerpoint/2010/main" val="390164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Tree>
    <p:extLst>
      <p:ext uri="{BB962C8B-B14F-4D97-AF65-F5344CB8AC3E}">
        <p14:creationId xmlns:p14="http://schemas.microsoft.com/office/powerpoint/2010/main" val="216552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2D6A0607-9928-4DA5-85D2-E394C604D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9906001"/>
          </a:xfrm>
          <a:prstGeom prst="rect">
            <a:avLst/>
          </a:prstGeom>
        </p:spPr>
      </p:pic>
      <p:sp>
        <p:nvSpPr>
          <p:cNvPr id="5" name="矩形 4">
            <a:extLst>
              <a:ext uri="{FF2B5EF4-FFF2-40B4-BE49-F238E27FC236}">
                <a16:creationId xmlns:a16="http://schemas.microsoft.com/office/drawing/2014/main" id="{1701FC4A-39F0-478C-85FB-B691289F2995}"/>
              </a:ext>
            </a:extLst>
          </p:cNvPr>
          <p:cNvSpPr/>
          <p:nvPr/>
        </p:nvSpPr>
        <p:spPr>
          <a:xfrm>
            <a:off x="685800" y="215523"/>
            <a:ext cx="3886200" cy="461665"/>
          </a:xfrm>
          <a:prstGeom prst="rect">
            <a:avLst/>
          </a:prstGeom>
        </p:spPr>
        <p:txBody>
          <a:bodyPr wrap="square">
            <a:spAutoFit/>
          </a:bodyPr>
          <a:lstStyle/>
          <a:p>
            <a:r>
              <a:rPr lang="en-US" altLang="zh-TW" sz="2400" b="1" dirty="0">
                <a:solidFill>
                  <a:schemeClr val="accent1">
                    <a:lumMod val="75000"/>
                  </a:schemeClr>
                </a:solidFill>
                <a:latin typeface="DFKai-SB" panose="03000509000000000000" pitchFamily="65" charset="-120"/>
                <a:ea typeface="DFKai-SB" panose="03000509000000000000" pitchFamily="65" charset="-120"/>
              </a:rPr>
              <a:t>111</a:t>
            </a:r>
            <a:r>
              <a:rPr lang="zh-TW" altLang="en-US" sz="2400" b="1" dirty="0">
                <a:solidFill>
                  <a:schemeClr val="accent1">
                    <a:lumMod val="75000"/>
                  </a:schemeClr>
                </a:solidFill>
                <a:latin typeface="DFKai-SB" panose="03000509000000000000" pitchFamily="65" charset="-120"/>
                <a:ea typeface="DFKai-SB" panose="03000509000000000000" pitchFamily="65" charset="-120"/>
              </a:rPr>
              <a:t>學年度第</a:t>
            </a:r>
            <a:r>
              <a:rPr lang="en-US" altLang="zh-TW" sz="2400" b="1" dirty="0">
                <a:solidFill>
                  <a:schemeClr val="accent1">
                    <a:lumMod val="75000"/>
                  </a:schemeClr>
                </a:solidFill>
                <a:latin typeface="DFKai-SB" panose="03000509000000000000" pitchFamily="65" charset="-120"/>
                <a:ea typeface="DFKai-SB" panose="03000509000000000000" pitchFamily="65" charset="-120"/>
              </a:rPr>
              <a:t>2</a:t>
            </a:r>
            <a:r>
              <a:rPr lang="zh-TW" altLang="en-US" sz="2400" b="1" dirty="0">
                <a:solidFill>
                  <a:schemeClr val="accent1">
                    <a:lumMod val="75000"/>
                  </a:schemeClr>
                </a:solidFill>
                <a:latin typeface="DFKai-SB" panose="03000509000000000000" pitchFamily="65" charset="-120"/>
                <a:ea typeface="DFKai-SB" panose="03000509000000000000" pitchFamily="65" charset="-120"/>
              </a:rPr>
              <a:t>次家長委員會</a:t>
            </a:r>
            <a:endParaRPr lang="en-US" altLang="zh-TW" sz="2400" b="1" dirty="0">
              <a:solidFill>
                <a:schemeClr val="accent1">
                  <a:lumMod val="75000"/>
                </a:schemeClr>
              </a:solidFill>
              <a:latin typeface="DFKai-SB" panose="03000509000000000000" pitchFamily="65" charset="-120"/>
              <a:ea typeface="DFKai-SB" panose="03000509000000000000" pitchFamily="65" charset="-120"/>
            </a:endParaRPr>
          </a:p>
        </p:txBody>
      </p:sp>
      <p:pic>
        <p:nvPicPr>
          <p:cNvPr id="6" name="圖片 5">
            <a:extLst>
              <a:ext uri="{FF2B5EF4-FFF2-40B4-BE49-F238E27FC236}">
                <a16:creationId xmlns:a16="http://schemas.microsoft.com/office/drawing/2014/main" id="{FA16B1E4-B27B-4F88-9864-62B405BA4F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685800"/>
            <a:ext cx="2590800" cy="1943100"/>
          </a:xfrm>
          <a:prstGeom prst="rect">
            <a:avLst/>
          </a:prstGeom>
        </p:spPr>
      </p:pic>
      <p:pic>
        <p:nvPicPr>
          <p:cNvPr id="8" name="圖片 7">
            <a:extLst>
              <a:ext uri="{FF2B5EF4-FFF2-40B4-BE49-F238E27FC236}">
                <a16:creationId xmlns:a16="http://schemas.microsoft.com/office/drawing/2014/main" id="{5A28A58D-7915-43CB-AA73-8482A1088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8" t="26950" r="7778"/>
          <a:stretch/>
        </p:blipFill>
        <p:spPr>
          <a:xfrm>
            <a:off x="838200" y="6163192"/>
            <a:ext cx="5181600" cy="3361808"/>
          </a:xfrm>
          <a:prstGeom prst="rect">
            <a:avLst/>
          </a:prstGeom>
        </p:spPr>
      </p:pic>
      <p:pic>
        <p:nvPicPr>
          <p:cNvPr id="3" name="圖片 2">
            <a:extLst>
              <a:ext uri="{FF2B5EF4-FFF2-40B4-BE49-F238E27FC236}">
                <a16:creationId xmlns:a16="http://schemas.microsoft.com/office/drawing/2014/main" id="{56349A5E-CDCB-4645-8F5F-5E6ECA03D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2791342"/>
            <a:ext cx="2590800" cy="1943100"/>
          </a:xfrm>
          <a:prstGeom prst="rect">
            <a:avLst/>
          </a:prstGeom>
        </p:spPr>
      </p:pic>
      <p:pic>
        <p:nvPicPr>
          <p:cNvPr id="7" name="圖片 6">
            <a:extLst>
              <a:ext uri="{FF2B5EF4-FFF2-40B4-BE49-F238E27FC236}">
                <a16:creationId xmlns:a16="http://schemas.microsoft.com/office/drawing/2014/main" id="{47852C36-E404-43E3-A70E-FA5BA179F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685800"/>
            <a:ext cx="2590800" cy="1943100"/>
          </a:xfrm>
          <a:prstGeom prst="rect">
            <a:avLst/>
          </a:prstGeom>
        </p:spPr>
      </p:pic>
      <p:pic>
        <p:nvPicPr>
          <p:cNvPr id="10" name="圖片 9">
            <a:extLst>
              <a:ext uri="{FF2B5EF4-FFF2-40B4-BE49-F238E27FC236}">
                <a16:creationId xmlns:a16="http://schemas.microsoft.com/office/drawing/2014/main" id="{A4D71B22-0091-462D-B944-A8280A7AA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0" y="2790825"/>
            <a:ext cx="2590800" cy="1943100"/>
          </a:xfrm>
          <a:prstGeom prst="rect">
            <a:avLst/>
          </a:prstGeom>
        </p:spPr>
      </p:pic>
      <p:pic>
        <p:nvPicPr>
          <p:cNvPr id="12" name="圖片 11">
            <a:extLst>
              <a:ext uri="{FF2B5EF4-FFF2-40B4-BE49-F238E27FC236}">
                <a16:creationId xmlns:a16="http://schemas.microsoft.com/office/drawing/2014/main" id="{EDC3D177-1604-4007-A8BD-B3ABD37AEA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256" b="12964"/>
          <a:stretch/>
        </p:blipFill>
        <p:spPr>
          <a:xfrm>
            <a:off x="1866900" y="4818220"/>
            <a:ext cx="3124200" cy="1260160"/>
          </a:xfrm>
          <a:prstGeom prst="rect">
            <a:avLst/>
          </a:prstGeom>
        </p:spPr>
      </p:pic>
      <p:sp>
        <p:nvSpPr>
          <p:cNvPr id="13" name="文字方塊 12">
            <a:extLst>
              <a:ext uri="{FF2B5EF4-FFF2-40B4-BE49-F238E27FC236}">
                <a16:creationId xmlns:a16="http://schemas.microsoft.com/office/drawing/2014/main" id="{6D64562E-39D5-411F-B97C-BD4CF03AF734}"/>
              </a:ext>
            </a:extLst>
          </p:cNvPr>
          <p:cNvSpPr txBox="1"/>
          <p:nvPr/>
        </p:nvSpPr>
        <p:spPr>
          <a:xfrm>
            <a:off x="685800" y="5186948"/>
            <a:ext cx="902811" cy="523220"/>
          </a:xfrm>
          <a:prstGeom prst="rect">
            <a:avLst/>
          </a:prstGeom>
          <a:noFill/>
        </p:spPr>
        <p:txBody>
          <a:bodyPr wrap="none" rtlCol="0">
            <a:spAutoFit/>
          </a:bodyPr>
          <a:lstStyle/>
          <a:p>
            <a:pPr algn="ctr"/>
            <a:r>
              <a:rPr lang="zh-TW" altLang="en-US" sz="2800" dirty="0">
                <a:solidFill>
                  <a:srgbClr val="FF3300"/>
                </a:solidFill>
                <a:effectLst>
                  <a:glow rad="228600">
                    <a:schemeClr val="accent4">
                      <a:satMod val="175000"/>
                      <a:alpha val="40000"/>
                    </a:schemeClr>
                  </a:glow>
                </a:effectLst>
                <a:latin typeface="華康彩帶體" panose="040B0709000000000000" pitchFamily="81" charset="-120"/>
                <a:ea typeface="華康彩帶體" panose="040B0709000000000000" pitchFamily="81" charset="-120"/>
              </a:rPr>
              <a:t>合作</a:t>
            </a:r>
          </a:p>
        </p:txBody>
      </p:sp>
      <p:sp>
        <p:nvSpPr>
          <p:cNvPr id="14" name="文字方塊 13">
            <a:extLst>
              <a:ext uri="{FF2B5EF4-FFF2-40B4-BE49-F238E27FC236}">
                <a16:creationId xmlns:a16="http://schemas.microsoft.com/office/drawing/2014/main" id="{95B39C97-E56F-41E7-ACD7-A63C6DD57457}"/>
              </a:ext>
            </a:extLst>
          </p:cNvPr>
          <p:cNvSpPr txBox="1"/>
          <p:nvPr/>
        </p:nvSpPr>
        <p:spPr>
          <a:xfrm>
            <a:off x="5269389" y="5186948"/>
            <a:ext cx="902811" cy="523220"/>
          </a:xfrm>
          <a:prstGeom prst="rect">
            <a:avLst/>
          </a:prstGeom>
          <a:noFill/>
        </p:spPr>
        <p:txBody>
          <a:bodyPr wrap="none" rtlCol="0">
            <a:spAutoFit/>
          </a:bodyPr>
          <a:lstStyle>
            <a:defPPr>
              <a:defRPr lang="zh-TW"/>
            </a:defPPr>
            <a:lvl1pPr algn="ctr">
              <a:defRPr sz="2800">
                <a:solidFill>
                  <a:srgbClr val="FF3300"/>
                </a:solidFill>
                <a:latin typeface="華康彩帶體" panose="040B0709000000000000" pitchFamily="81" charset="-120"/>
                <a:ea typeface="華康彩帶體" panose="040B0709000000000000" pitchFamily="81" charset="-120"/>
              </a:defRPr>
            </a:lvl1pPr>
          </a:lstStyle>
          <a:p>
            <a:r>
              <a:rPr lang="zh-TW" altLang="en-US" dirty="0">
                <a:effectLst>
                  <a:glow rad="228600">
                    <a:schemeClr val="accent4">
                      <a:satMod val="175000"/>
                      <a:alpha val="40000"/>
                    </a:schemeClr>
                  </a:glow>
                </a:effectLst>
              </a:rPr>
              <a:t>共好</a:t>
            </a:r>
          </a:p>
        </p:txBody>
      </p:sp>
      <p:pic>
        <p:nvPicPr>
          <p:cNvPr id="20" name="圖片 19">
            <a:extLst>
              <a:ext uri="{FF2B5EF4-FFF2-40B4-BE49-F238E27FC236}">
                <a16:creationId xmlns:a16="http://schemas.microsoft.com/office/drawing/2014/main" id="{2AC7B88B-26B7-402C-BC40-05F180B5AF6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t="67639" b="22361"/>
          <a:stretch/>
        </p:blipFill>
        <p:spPr>
          <a:xfrm>
            <a:off x="0" y="9220199"/>
            <a:ext cx="6858000" cy="685801"/>
          </a:xfrm>
          <a:prstGeom prst="rect">
            <a:avLst/>
          </a:prstGeom>
        </p:spPr>
      </p:pic>
      <p:pic>
        <p:nvPicPr>
          <p:cNvPr id="4" name="圖片 3">
            <a:extLst>
              <a:ext uri="{FF2B5EF4-FFF2-40B4-BE49-F238E27FC236}">
                <a16:creationId xmlns:a16="http://schemas.microsoft.com/office/drawing/2014/main" id="{3CD56E5A-C519-4BA9-90C7-51CE7A9618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120" y="8037429"/>
            <a:ext cx="1459491" cy="1459491"/>
          </a:xfrm>
          <a:prstGeom prst="rect">
            <a:avLst/>
          </a:prstGeom>
        </p:spPr>
      </p:pic>
    </p:spTree>
    <p:extLst>
      <p:ext uri="{BB962C8B-B14F-4D97-AF65-F5344CB8AC3E}">
        <p14:creationId xmlns:p14="http://schemas.microsoft.com/office/powerpoint/2010/main" val="2280358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21FAC58-DC77-43A9-9A36-52252A3CE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6858000" cy="9905999"/>
          </a:xfrm>
          <a:prstGeom prst="rect">
            <a:avLst/>
          </a:prstGeom>
        </p:spPr>
      </p:pic>
      <p:sp>
        <p:nvSpPr>
          <p:cNvPr id="2" name="矩形 1">
            <a:extLst>
              <a:ext uri="{FF2B5EF4-FFF2-40B4-BE49-F238E27FC236}">
                <a16:creationId xmlns:a16="http://schemas.microsoft.com/office/drawing/2014/main" id="{25E1E848-E4B1-48D0-BE8F-0778515AC255}"/>
              </a:ext>
            </a:extLst>
          </p:cNvPr>
          <p:cNvSpPr/>
          <p:nvPr/>
        </p:nvSpPr>
        <p:spPr>
          <a:xfrm>
            <a:off x="299680" y="244119"/>
            <a:ext cx="5410200" cy="461665"/>
          </a:xfrm>
          <a:prstGeom prst="rect">
            <a:avLst/>
          </a:prstGeom>
        </p:spPr>
        <p:txBody>
          <a:bodyPr wrap="square">
            <a:spAutoFit/>
          </a:bodyPr>
          <a:lstStyle/>
          <a:p>
            <a:r>
              <a:rPr lang="zh-TW" altLang="en-US" sz="2400" b="1" dirty="0">
                <a:solidFill>
                  <a:srgbClr val="FF3300"/>
                </a:solidFill>
                <a:latin typeface="DFKai-SB" panose="03000509000000000000" pitchFamily="65" charset="-120"/>
                <a:ea typeface="DFKai-SB" panose="03000509000000000000" pitchFamily="65" charset="-120"/>
              </a:rPr>
              <a:t>寒冬送暖─溫馨關懷 愛心贈米活動</a:t>
            </a:r>
            <a:endParaRPr lang="en-US" altLang="zh-TW" sz="2400" b="1" dirty="0">
              <a:solidFill>
                <a:srgbClr val="FF3300"/>
              </a:solidFill>
              <a:latin typeface="DFKai-SB" panose="03000509000000000000" pitchFamily="65" charset="-120"/>
              <a:ea typeface="DFKai-SB" panose="03000509000000000000" pitchFamily="65" charset="-120"/>
            </a:endParaRPr>
          </a:p>
        </p:txBody>
      </p:sp>
      <p:pic>
        <p:nvPicPr>
          <p:cNvPr id="4" name="圖片 3">
            <a:extLst>
              <a:ext uri="{FF2B5EF4-FFF2-40B4-BE49-F238E27FC236}">
                <a16:creationId xmlns:a16="http://schemas.microsoft.com/office/drawing/2014/main" id="{07CD3BF3-968D-497B-9829-BE23C24F3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80" y="838199"/>
            <a:ext cx="2287368" cy="3146971"/>
          </a:xfrm>
          <a:prstGeom prst="rect">
            <a:avLst/>
          </a:prstGeom>
        </p:spPr>
      </p:pic>
      <p:pic>
        <p:nvPicPr>
          <p:cNvPr id="10" name="圖片 9">
            <a:extLst>
              <a:ext uri="{FF2B5EF4-FFF2-40B4-BE49-F238E27FC236}">
                <a16:creationId xmlns:a16="http://schemas.microsoft.com/office/drawing/2014/main" id="{362A1270-CA16-417C-A20A-334FEF2601FE}"/>
              </a:ext>
            </a:extLst>
          </p:cNvPr>
          <p:cNvPicPr>
            <a:picLocks noChangeAspect="1"/>
          </p:cNvPicPr>
          <p:nvPr/>
        </p:nvPicPr>
        <p:blipFill rotWithShape="1">
          <a:blip r:embed="rId4">
            <a:extLst>
              <a:ext uri="{28A0092B-C50C-407E-A947-70E740481C1C}">
                <a14:useLocalDpi xmlns:a14="http://schemas.microsoft.com/office/drawing/2010/main" val="0"/>
              </a:ext>
            </a:extLst>
          </a:blip>
          <a:srcRect t="33465" r="2222"/>
          <a:stretch/>
        </p:blipFill>
        <p:spPr>
          <a:xfrm>
            <a:off x="299680" y="6575263"/>
            <a:ext cx="6244382" cy="3186849"/>
          </a:xfrm>
          <a:prstGeom prst="rect">
            <a:avLst/>
          </a:prstGeom>
        </p:spPr>
      </p:pic>
      <p:pic>
        <p:nvPicPr>
          <p:cNvPr id="16" name="圖片 15">
            <a:extLst>
              <a:ext uri="{FF2B5EF4-FFF2-40B4-BE49-F238E27FC236}">
                <a16:creationId xmlns:a16="http://schemas.microsoft.com/office/drawing/2014/main" id="{7369F380-D194-443F-8F7F-A1AF0BC003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96" t="10473"/>
          <a:stretch/>
        </p:blipFill>
        <p:spPr>
          <a:xfrm rot="5400000">
            <a:off x="2411981" y="1053242"/>
            <a:ext cx="2335086" cy="1905000"/>
          </a:xfrm>
          <a:prstGeom prst="rect">
            <a:avLst/>
          </a:prstGeom>
        </p:spPr>
      </p:pic>
      <p:pic>
        <p:nvPicPr>
          <p:cNvPr id="18" name="圖片 17">
            <a:extLst>
              <a:ext uri="{FF2B5EF4-FFF2-40B4-BE49-F238E27FC236}">
                <a16:creationId xmlns:a16="http://schemas.microsoft.com/office/drawing/2014/main" id="{11D3E065-660E-49B7-859C-2E6913BC0B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22" t="5555" r="29920" b="18889"/>
          <a:stretch/>
        </p:blipFill>
        <p:spPr>
          <a:xfrm>
            <a:off x="4572000" y="1564650"/>
            <a:ext cx="1972062" cy="2335086"/>
          </a:xfrm>
          <a:prstGeom prst="rect">
            <a:avLst/>
          </a:prstGeom>
        </p:spPr>
      </p:pic>
      <p:pic>
        <p:nvPicPr>
          <p:cNvPr id="20" name="圖片 19">
            <a:extLst>
              <a:ext uri="{FF2B5EF4-FFF2-40B4-BE49-F238E27FC236}">
                <a16:creationId xmlns:a16="http://schemas.microsoft.com/office/drawing/2014/main" id="{B2982911-D090-472D-9854-3B9DCD3D23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334" r="24444"/>
          <a:stretch/>
        </p:blipFill>
        <p:spPr>
          <a:xfrm>
            <a:off x="299680" y="3985171"/>
            <a:ext cx="1734351" cy="2490823"/>
          </a:xfrm>
          <a:prstGeom prst="rect">
            <a:avLst/>
          </a:prstGeom>
        </p:spPr>
      </p:pic>
      <p:pic>
        <p:nvPicPr>
          <p:cNvPr id="22" name="圖片 21">
            <a:extLst>
              <a:ext uri="{FF2B5EF4-FFF2-40B4-BE49-F238E27FC236}">
                <a16:creationId xmlns:a16="http://schemas.microsoft.com/office/drawing/2014/main" id="{CA4C91AC-E49E-4C57-98D2-40074091DB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6158" b="6250"/>
          <a:stretch/>
        </p:blipFill>
        <p:spPr>
          <a:xfrm>
            <a:off x="2575016" y="2908086"/>
            <a:ext cx="1996984" cy="1089570"/>
          </a:xfrm>
          <a:prstGeom prst="rect">
            <a:avLst/>
          </a:prstGeom>
        </p:spPr>
      </p:pic>
      <p:pic>
        <p:nvPicPr>
          <p:cNvPr id="8" name="圖片 7">
            <a:extLst>
              <a:ext uri="{FF2B5EF4-FFF2-40B4-BE49-F238E27FC236}">
                <a16:creationId xmlns:a16="http://schemas.microsoft.com/office/drawing/2014/main" id="{8CFB5DD4-1C5C-4672-B71D-BD2BD1C7FA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4814"/>
          <a:stretch/>
        </p:blipFill>
        <p:spPr>
          <a:xfrm>
            <a:off x="2134607" y="3986224"/>
            <a:ext cx="4409455" cy="2490823"/>
          </a:xfrm>
          <a:prstGeom prst="rect">
            <a:avLst/>
          </a:prstGeom>
        </p:spPr>
      </p:pic>
      <p:pic>
        <p:nvPicPr>
          <p:cNvPr id="25" name="圖片 24">
            <a:extLst>
              <a:ext uri="{FF2B5EF4-FFF2-40B4-BE49-F238E27FC236}">
                <a16:creationId xmlns:a16="http://schemas.microsoft.com/office/drawing/2014/main" id="{2B952A39-F0D1-4514-910C-F09472A197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1991" y="172384"/>
            <a:ext cx="1294050" cy="1294050"/>
          </a:xfrm>
          <a:prstGeom prst="rect">
            <a:avLst/>
          </a:prstGeom>
        </p:spPr>
      </p:pic>
    </p:spTree>
    <p:extLst>
      <p:ext uri="{BB962C8B-B14F-4D97-AF65-F5344CB8AC3E}">
        <p14:creationId xmlns:p14="http://schemas.microsoft.com/office/powerpoint/2010/main" val="36179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0C415C46-D21C-4262-AB82-7F75CB9E7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 y="-17082"/>
            <a:ext cx="6869857" cy="9923082"/>
          </a:xfrm>
          <a:prstGeom prst="rect">
            <a:avLst/>
          </a:prstGeom>
        </p:spPr>
      </p:pic>
      <p:pic>
        <p:nvPicPr>
          <p:cNvPr id="3" name="圖片 2">
            <a:extLst>
              <a:ext uri="{FF2B5EF4-FFF2-40B4-BE49-F238E27FC236}">
                <a16:creationId xmlns:a16="http://schemas.microsoft.com/office/drawing/2014/main" id="{2D92364A-1AF5-49AC-9024-5D8F8FA0CE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597"/>
          <a:stretch/>
        </p:blipFill>
        <p:spPr>
          <a:xfrm>
            <a:off x="743890" y="1151629"/>
            <a:ext cx="5370220" cy="3801371"/>
          </a:xfrm>
          <a:prstGeom prst="rect">
            <a:avLst/>
          </a:prstGeom>
        </p:spPr>
      </p:pic>
      <p:pic>
        <p:nvPicPr>
          <p:cNvPr id="5" name="圖片 4">
            <a:extLst>
              <a:ext uri="{FF2B5EF4-FFF2-40B4-BE49-F238E27FC236}">
                <a16:creationId xmlns:a16="http://schemas.microsoft.com/office/drawing/2014/main" id="{E35719F0-1AE6-4E69-A602-EBC3FD4278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33" t="15840" r="3705" b="-1"/>
          <a:stretch/>
        </p:blipFill>
        <p:spPr>
          <a:xfrm>
            <a:off x="4579695" y="5106007"/>
            <a:ext cx="2125905" cy="1542700"/>
          </a:xfrm>
          <a:prstGeom prst="rect">
            <a:avLst/>
          </a:prstGeom>
        </p:spPr>
      </p:pic>
      <p:pic>
        <p:nvPicPr>
          <p:cNvPr id="7" name="圖片 6">
            <a:extLst>
              <a:ext uri="{FF2B5EF4-FFF2-40B4-BE49-F238E27FC236}">
                <a16:creationId xmlns:a16="http://schemas.microsoft.com/office/drawing/2014/main" id="{DD1541E6-4A12-4896-8486-ED776C554F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839" r="13037"/>
          <a:stretch/>
        </p:blipFill>
        <p:spPr>
          <a:xfrm>
            <a:off x="2331795" y="5106007"/>
            <a:ext cx="2125904" cy="1542701"/>
          </a:xfrm>
          <a:prstGeom prst="rect">
            <a:avLst/>
          </a:prstGeom>
        </p:spPr>
      </p:pic>
      <p:pic>
        <p:nvPicPr>
          <p:cNvPr id="9" name="圖片 8">
            <a:extLst>
              <a:ext uri="{FF2B5EF4-FFF2-40B4-BE49-F238E27FC236}">
                <a16:creationId xmlns:a16="http://schemas.microsoft.com/office/drawing/2014/main" id="{27BE39A8-BD6E-4E49-8DA1-F9D4118B0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5106007"/>
            <a:ext cx="2057399" cy="1542702"/>
          </a:xfrm>
          <a:prstGeom prst="rect">
            <a:avLst/>
          </a:prstGeom>
        </p:spPr>
      </p:pic>
      <p:pic>
        <p:nvPicPr>
          <p:cNvPr id="11" name="圖片 10">
            <a:extLst>
              <a:ext uri="{FF2B5EF4-FFF2-40B4-BE49-F238E27FC236}">
                <a16:creationId xmlns:a16="http://schemas.microsoft.com/office/drawing/2014/main" id="{F8AD1FDB-CFED-49E6-AB70-C3BB9CCEA9A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55978" y="6801714"/>
            <a:ext cx="3149622" cy="2361684"/>
          </a:xfrm>
          <a:prstGeom prst="rect">
            <a:avLst/>
          </a:prstGeom>
        </p:spPr>
      </p:pic>
      <p:pic>
        <p:nvPicPr>
          <p:cNvPr id="13" name="圖片 12">
            <a:extLst>
              <a:ext uri="{FF2B5EF4-FFF2-40B4-BE49-F238E27FC236}">
                <a16:creationId xmlns:a16="http://schemas.microsoft.com/office/drawing/2014/main" id="{3BC18FD5-1FDC-42EA-B934-F2B275944E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301" r="5314"/>
          <a:stretch/>
        </p:blipFill>
        <p:spPr>
          <a:xfrm>
            <a:off x="152400" y="6801714"/>
            <a:ext cx="3252177" cy="2361684"/>
          </a:xfrm>
          <a:prstGeom prst="rect">
            <a:avLst/>
          </a:prstGeom>
        </p:spPr>
      </p:pic>
      <p:sp>
        <p:nvSpPr>
          <p:cNvPr id="14" name="文字方塊 13">
            <a:extLst>
              <a:ext uri="{FF2B5EF4-FFF2-40B4-BE49-F238E27FC236}">
                <a16:creationId xmlns:a16="http://schemas.microsoft.com/office/drawing/2014/main" id="{D8BE45A1-E3D4-4E1F-8C2C-F9C8CEF8B918}"/>
              </a:ext>
            </a:extLst>
          </p:cNvPr>
          <p:cNvSpPr txBox="1"/>
          <p:nvPr/>
        </p:nvSpPr>
        <p:spPr>
          <a:xfrm>
            <a:off x="447015" y="199709"/>
            <a:ext cx="5963970" cy="830997"/>
          </a:xfrm>
          <a:prstGeom prst="rect">
            <a:avLst/>
          </a:prstGeom>
        </p:spPr>
        <p:txBody>
          <a:bodyPr wrap="square">
            <a:spAutoFit/>
          </a:bodyPr>
          <a:lstStyle>
            <a:defPPr>
              <a:defRPr lang="zh-TW"/>
            </a:defPPr>
            <a:lvl1pPr>
              <a:defRPr sz="2400" b="1">
                <a:solidFill>
                  <a:srgbClr val="CC0099"/>
                </a:solidFill>
                <a:latin typeface="DFKai-SB" panose="03000509000000000000" pitchFamily="65" charset="-120"/>
                <a:ea typeface="DFKai-SB" panose="03000509000000000000" pitchFamily="65" charset="-120"/>
              </a:defRPr>
            </a:lvl1pPr>
          </a:lstStyle>
          <a:p>
            <a:r>
              <a:rPr lang="zh-TW" altLang="en-US" dirty="0"/>
              <a:t>懷生幼兒園─新年活動</a:t>
            </a:r>
            <a:endParaRPr lang="en-US" altLang="zh-TW" dirty="0"/>
          </a:p>
          <a:p>
            <a:pPr algn="ctr"/>
            <a:r>
              <a:rPr lang="zh-TW" altLang="en-US" dirty="0"/>
              <a:t>祝大家新年快樂</a:t>
            </a:r>
          </a:p>
        </p:txBody>
      </p:sp>
      <p:pic>
        <p:nvPicPr>
          <p:cNvPr id="16" name="圖片 15">
            <a:extLst>
              <a:ext uri="{FF2B5EF4-FFF2-40B4-BE49-F238E27FC236}">
                <a16:creationId xmlns:a16="http://schemas.microsoft.com/office/drawing/2014/main" id="{2FA665E7-83A6-487F-83B9-A9476D71DB6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0168" b="31216"/>
          <a:stretch/>
        </p:blipFill>
        <p:spPr>
          <a:xfrm>
            <a:off x="4260369" y="-17082"/>
            <a:ext cx="2609488" cy="1007682"/>
          </a:xfrm>
          <a:prstGeom prst="rect">
            <a:avLst/>
          </a:prstGeom>
        </p:spPr>
      </p:pic>
      <p:pic>
        <p:nvPicPr>
          <p:cNvPr id="18" name="圖片 17">
            <a:extLst>
              <a:ext uri="{FF2B5EF4-FFF2-40B4-BE49-F238E27FC236}">
                <a16:creationId xmlns:a16="http://schemas.microsoft.com/office/drawing/2014/main" id="{AC1DA974-0CF0-4ED8-8293-1DD1F1AE960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117" t="9388" r="2607" b="8456"/>
          <a:stretch/>
        </p:blipFill>
        <p:spPr>
          <a:xfrm>
            <a:off x="1721487" y="8200817"/>
            <a:ext cx="1798396" cy="1654967"/>
          </a:xfrm>
          <a:prstGeom prst="rect">
            <a:avLst/>
          </a:prstGeom>
        </p:spPr>
      </p:pic>
      <p:pic>
        <p:nvPicPr>
          <p:cNvPr id="20" name="圖片 19">
            <a:extLst>
              <a:ext uri="{FF2B5EF4-FFF2-40B4-BE49-F238E27FC236}">
                <a16:creationId xmlns:a16="http://schemas.microsoft.com/office/drawing/2014/main" id="{424C3CE9-AD55-4D52-B5E3-D98E225F71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2023" y="8265592"/>
            <a:ext cx="1703752" cy="1703752"/>
          </a:xfrm>
          <a:prstGeom prst="rect">
            <a:avLst/>
          </a:prstGeom>
        </p:spPr>
      </p:pic>
    </p:spTree>
    <p:extLst>
      <p:ext uri="{BB962C8B-B14F-4D97-AF65-F5344CB8AC3E}">
        <p14:creationId xmlns:p14="http://schemas.microsoft.com/office/powerpoint/2010/main" val="3960606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7793899-B53C-4511-9F4F-8595D696BD42}"/>
              </a:ext>
            </a:extLst>
          </p:cNvPr>
          <p:cNvSpPr/>
          <p:nvPr/>
        </p:nvSpPr>
        <p:spPr>
          <a:xfrm>
            <a:off x="284549" y="228600"/>
            <a:ext cx="6288901" cy="677108"/>
          </a:xfrm>
          <a:prstGeom prst="rect">
            <a:avLst/>
          </a:prstGeom>
        </p:spPr>
        <p:txBody>
          <a:bodyPr wrap="square">
            <a:spAutoFit/>
          </a:bodyPr>
          <a:lstStyle/>
          <a:p>
            <a:pPr algn="ctr"/>
            <a:r>
              <a:rPr lang="en-US" altLang="zh-TW" sz="20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112</a:t>
            </a:r>
            <a:r>
              <a:rPr lang="zh-TW" altLang="en-US" sz="20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學年度高級中等學校藝術才能班特色招生甄選入學</a:t>
            </a:r>
            <a:endParaRPr lang="en-US" altLang="zh-TW" sz="20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1" dirty="0">
                <a:solidFill>
                  <a:srgbClr val="000000"/>
                </a:solidFill>
                <a:latin typeface="標楷體" panose="03000509000000000000" pitchFamily="65" charset="-120"/>
                <a:ea typeface="標楷體" panose="03000509000000000000" pitchFamily="65" charset="-120"/>
              </a:rPr>
              <a:t>各類各區主委學校一覽表</a:t>
            </a:r>
            <a:endParaRPr lang="zh-TW" altLang="en-US" b="1" dirty="0"/>
          </a:p>
        </p:txBody>
      </p:sp>
      <p:pic>
        <p:nvPicPr>
          <p:cNvPr id="5" name="圖片 4">
            <a:extLst>
              <a:ext uri="{FF2B5EF4-FFF2-40B4-BE49-F238E27FC236}">
                <a16:creationId xmlns:a16="http://schemas.microsoft.com/office/drawing/2014/main" id="{354811F3-2024-45BE-A887-570ACE49FEB5}"/>
              </a:ext>
            </a:extLst>
          </p:cNvPr>
          <p:cNvPicPr>
            <a:picLocks noChangeAspect="1"/>
          </p:cNvPicPr>
          <p:nvPr/>
        </p:nvPicPr>
        <p:blipFill rotWithShape="1">
          <a:blip r:embed="rId2">
            <a:extLst>
              <a:ext uri="{28A0092B-C50C-407E-A947-70E740481C1C}">
                <a14:useLocalDpi xmlns:a14="http://schemas.microsoft.com/office/drawing/2010/main" val="0"/>
              </a:ext>
            </a:extLst>
          </a:blip>
          <a:srcRect t="3644" b="13072"/>
          <a:stretch/>
        </p:blipFill>
        <p:spPr>
          <a:xfrm>
            <a:off x="97047" y="1804737"/>
            <a:ext cx="6663906" cy="7848600"/>
          </a:xfrm>
          <a:prstGeom prst="rect">
            <a:avLst/>
          </a:prstGeom>
          <a:ln w="57150">
            <a:solidFill>
              <a:schemeClr val="accent1">
                <a:lumMod val="50000"/>
              </a:schemeClr>
            </a:solidFill>
          </a:ln>
        </p:spPr>
      </p:pic>
      <p:sp>
        <p:nvSpPr>
          <p:cNvPr id="6" name="文字方塊 5">
            <a:extLst>
              <a:ext uri="{FF2B5EF4-FFF2-40B4-BE49-F238E27FC236}">
                <a16:creationId xmlns:a16="http://schemas.microsoft.com/office/drawing/2014/main" id="{FC77083A-510D-4620-8B5D-8747CF7E94F4}"/>
              </a:ext>
            </a:extLst>
          </p:cNvPr>
          <p:cNvSpPr txBox="1"/>
          <p:nvPr/>
        </p:nvSpPr>
        <p:spPr>
          <a:xfrm>
            <a:off x="284549" y="816614"/>
            <a:ext cx="6288901" cy="80021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zh-TW" altLang="en-US" sz="2800" b="1" dirty="0">
                <a:ln w="6600">
                  <a:solidFill>
                    <a:schemeClr val="accent2"/>
                  </a:solidFill>
                  <a:prstDash val="solid"/>
                </a:ln>
                <a:solidFill>
                  <a:srgbClr val="CC0099"/>
                </a:solidFill>
                <a:effectLst>
                  <a:outerShdw dist="38100" dir="2700000" algn="tl" rotWithShape="0">
                    <a:schemeClr val="accent2"/>
                  </a:outerShdw>
                </a:effectLst>
              </a:rPr>
              <a:t>藝術才能班：舞蹈、美術、音樂、戲劇</a:t>
            </a:r>
            <a:endParaRPr lang="en-US" altLang="zh-TW" sz="2800" b="1" dirty="0">
              <a:ln w="6600">
                <a:solidFill>
                  <a:schemeClr val="accent2"/>
                </a:solidFill>
                <a:prstDash val="solid"/>
              </a:ln>
              <a:solidFill>
                <a:srgbClr val="CC0099"/>
              </a:solidFill>
              <a:effectLst>
                <a:outerShdw dist="38100" dir="2700000" algn="tl" rotWithShape="0">
                  <a:schemeClr val="accent2"/>
                </a:outerShdw>
              </a:effectLst>
            </a:endParaRPr>
          </a:p>
          <a:p>
            <a:pPr algn="ctr"/>
            <a:r>
              <a:rPr lang="zh-TW" altLang="en-US" b="1" dirty="0">
                <a:ln w="6600">
                  <a:solidFill>
                    <a:schemeClr val="accent2"/>
                  </a:solidFill>
                  <a:prstDash val="solid"/>
                </a:ln>
                <a:solidFill>
                  <a:srgbClr val="CC0099"/>
                </a:solidFill>
                <a:effectLst>
                  <a:outerShdw dist="38100" dir="2700000" algn="tl" rotWithShape="0">
                    <a:schemeClr val="accent2"/>
                  </a:outerShdw>
                </a:effectLst>
              </a:rPr>
              <a:t>招生簡章：請</a:t>
            </a:r>
            <a:r>
              <a:rPr lang="zh-TW" altLang="en-US" b="1" dirty="0">
                <a:ln w="6600">
                  <a:solidFill>
                    <a:schemeClr val="accent2"/>
                  </a:solidFill>
                  <a:prstDash val="solid"/>
                </a:ln>
                <a:solidFill>
                  <a:srgbClr val="CC0099"/>
                </a:solidFill>
                <a:effectLst>
                  <a:outerShdw dist="38100" dir="2700000" algn="tl" rotWithShape="0">
                    <a:schemeClr val="accent2"/>
                  </a:outerShdw>
                </a:effectLst>
                <a:hlinkClick r:id="rId3">
                  <a:extLst>
                    <a:ext uri="{A12FA001-AC4F-418D-AE19-62706E023703}">
                      <ahyp:hlinkClr xmlns="" xmlns:ahyp="http://schemas.microsoft.com/office/drawing/2018/hyperlinkcolor" val="tx"/>
                    </a:ext>
                  </a:extLst>
                </a:hlinkClick>
              </a:rPr>
              <a:t>下載</a:t>
            </a:r>
            <a:r>
              <a:rPr lang="en-US" altLang="zh-TW" dirty="0">
                <a:ln w="0"/>
                <a:solidFill>
                  <a:schemeClr val="tx1"/>
                </a:solidFill>
                <a:effectLst>
                  <a:outerShdw blurRad="38100" dist="19050" dir="2700000" algn="tl" rotWithShape="0">
                    <a:schemeClr val="dk1">
                      <a:alpha val="40000"/>
                    </a:schemeClr>
                  </a:outerShdw>
                </a:effectLst>
                <a:hlinkClick r:id="rId3">
                  <a:extLst>
                    <a:ext uri="{A12FA001-AC4F-418D-AE19-62706E023703}">
                      <ahyp:hlinkClr xmlns="" xmlns:ahyp="http://schemas.microsoft.com/office/drawing/2018/hyperlinkcolor" val="tx"/>
                    </a:ext>
                  </a:extLst>
                </a:hlinkClick>
              </a:rPr>
              <a:t>https://art.sen.edu.tw/brief</a:t>
            </a:r>
            <a:endParaRPr lang="zh-TW" altLang="en-US" b="1" dirty="0">
              <a:ln w="6600">
                <a:solidFill>
                  <a:schemeClr val="accent2"/>
                </a:solidFill>
                <a:prstDash val="solid"/>
              </a:ln>
              <a:solidFill>
                <a:srgbClr val="0000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51178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1000" y="199621"/>
            <a:ext cx="1066800" cy="523220"/>
          </a:xfrm>
          <a:prstGeom prst="rect">
            <a:avLst/>
          </a:prstGeom>
        </p:spPr>
        <p:txBody>
          <a:bodyPr wrap="square">
            <a:spAutoFit/>
          </a:bodyPr>
          <a:lstStyle/>
          <a:p>
            <a:r>
              <a:rPr lang="zh-TW" altLang="en-US" sz="2800" b="1" dirty="0">
                <a:solidFill>
                  <a:srgbClr val="002060"/>
                </a:solidFill>
                <a:latin typeface="DFKai-SB" panose="03000509000000000000" pitchFamily="65" charset="-120"/>
                <a:ea typeface="DFKai-SB"/>
              </a:rPr>
              <a:t>授旗</a:t>
            </a:r>
            <a:endParaRPr lang="zh-TW" altLang="en-US" sz="2800" b="1" dirty="0">
              <a:solidFill>
                <a:srgbClr val="002060"/>
              </a:solidFill>
            </a:endParaRPr>
          </a:p>
        </p:txBody>
      </p:sp>
      <p:sp>
        <p:nvSpPr>
          <p:cNvPr id="3" name="矩形 2"/>
          <p:cNvSpPr/>
          <p:nvPr/>
        </p:nvSpPr>
        <p:spPr>
          <a:xfrm>
            <a:off x="381000" y="643482"/>
            <a:ext cx="6048858" cy="769441"/>
          </a:xfrm>
          <a:prstGeom prst="rect">
            <a:avLst/>
          </a:prstGeom>
        </p:spPr>
        <p:txBody>
          <a:bodyPr wrap="square">
            <a:spAutoFit/>
          </a:bodyPr>
          <a:lstStyle/>
          <a:p>
            <a:pPr algn="ctr"/>
            <a:r>
              <a:rPr lang="zh-TW" altLang="en-US" sz="2200" b="1" dirty="0">
                <a:solidFill>
                  <a:srgbClr val="0000FF"/>
                </a:solidFill>
                <a:latin typeface="華康行書體" panose="03000509000000000000" pitchFamily="65" charset="-120"/>
                <a:ea typeface="華康行書體" panose="03000509000000000000" pitchFamily="65" charset="-120"/>
              </a:rPr>
              <a:t>本校女籃隊於</a:t>
            </a:r>
            <a:r>
              <a:rPr lang="en-US" altLang="zh-TW" sz="2200" b="1" dirty="0">
                <a:solidFill>
                  <a:srgbClr val="0000FF"/>
                </a:solidFill>
                <a:latin typeface="華康行書體" panose="03000509000000000000" pitchFamily="65" charset="-120"/>
                <a:ea typeface="華康行書體" panose="03000509000000000000" pitchFamily="65" charset="-120"/>
              </a:rPr>
              <a:t>1</a:t>
            </a:r>
            <a:r>
              <a:rPr lang="zh-TW" altLang="en-US" sz="2200" b="1" dirty="0">
                <a:solidFill>
                  <a:srgbClr val="0000FF"/>
                </a:solidFill>
                <a:latin typeface="華康行書體" panose="03000509000000000000" pitchFamily="65" charset="-120"/>
                <a:ea typeface="華康行書體" panose="03000509000000000000" pitchFamily="65" charset="-120"/>
              </a:rPr>
              <a:t>月</a:t>
            </a:r>
            <a:r>
              <a:rPr lang="en-US" altLang="zh-TW" sz="2200" b="1" dirty="0">
                <a:solidFill>
                  <a:srgbClr val="0000FF"/>
                </a:solidFill>
                <a:latin typeface="華康行書體" panose="03000509000000000000" pitchFamily="65" charset="-120"/>
                <a:ea typeface="華康行書體" panose="03000509000000000000" pitchFamily="65" charset="-120"/>
              </a:rPr>
              <a:t>10</a:t>
            </a:r>
            <a:r>
              <a:rPr lang="zh-TW" altLang="en-US" sz="2200" b="1" dirty="0">
                <a:solidFill>
                  <a:srgbClr val="0000FF"/>
                </a:solidFill>
                <a:latin typeface="華康行書體" panose="03000509000000000000" pitchFamily="65" charset="-120"/>
                <a:ea typeface="華康行書體" panose="03000509000000000000" pitchFamily="65" charset="-120"/>
              </a:rPr>
              <a:t>日至</a:t>
            </a:r>
            <a:r>
              <a:rPr lang="en-US" altLang="zh-TW" sz="2200" b="1" dirty="0">
                <a:solidFill>
                  <a:srgbClr val="0000FF"/>
                </a:solidFill>
                <a:latin typeface="華康行書體" panose="03000509000000000000" pitchFamily="65" charset="-120"/>
                <a:ea typeface="華康行書體" panose="03000509000000000000" pitchFamily="65" charset="-120"/>
              </a:rPr>
              <a:t>14</a:t>
            </a:r>
            <a:r>
              <a:rPr lang="zh-TW" altLang="en-US" sz="2200" b="1" dirty="0">
                <a:solidFill>
                  <a:srgbClr val="0000FF"/>
                </a:solidFill>
                <a:latin typeface="華康行書體" panose="03000509000000000000" pitchFamily="65" charset="-120"/>
                <a:ea typeface="華康行書體" panose="03000509000000000000" pitchFamily="65" charset="-120"/>
              </a:rPr>
              <a:t>日臺北體育館參加</a:t>
            </a:r>
            <a:endParaRPr lang="en-US" altLang="zh-TW" sz="2200" b="1" dirty="0">
              <a:solidFill>
                <a:srgbClr val="0000FF"/>
              </a:solidFill>
              <a:latin typeface="華康行書體" panose="03000509000000000000" pitchFamily="65" charset="-120"/>
              <a:ea typeface="華康行書體" panose="03000509000000000000" pitchFamily="65" charset="-120"/>
            </a:endParaRPr>
          </a:p>
          <a:p>
            <a:pPr algn="ctr"/>
            <a:r>
              <a:rPr lang="en-US" altLang="zh-TW" sz="2200" b="1" dirty="0">
                <a:solidFill>
                  <a:srgbClr val="0000FF"/>
                </a:solidFill>
                <a:latin typeface="華康行書體" panose="03000509000000000000" pitchFamily="65" charset="-120"/>
                <a:ea typeface="華康行書體" panose="03000509000000000000" pitchFamily="65" charset="-120"/>
              </a:rPr>
              <a:t>110</a:t>
            </a:r>
            <a:r>
              <a:rPr lang="zh-TW" altLang="en-US" sz="2200" b="1" dirty="0">
                <a:solidFill>
                  <a:srgbClr val="0000FF"/>
                </a:solidFill>
                <a:latin typeface="華康行書體" panose="03000509000000000000" pitchFamily="65" charset="-120"/>
                <a:ea typeface="華康行書體" panose="03000509000000000000" pitchFamily="65" charset="-120"/>
              </a:rPr>
              <a:t>學年度國中籃球甲級聯賽女生組預賽</a:t>
            </a:r>
            <a:endParaRPr lang="en-US" altLang="zh-TW" sz="2200" b="1" dirty="0">
              <a:solidFill>
                <a:srgbClr val="0000FF"/>
              </a:solidFill>
              <a:latin typeface="華康行書體" panose="03000509000000000000" pitchFamily="65" charset="-120"/>
              <a:ea typeface="華康行書體" panose="03000509000000000000" pitchFamily="65" charset="-120"/>
            </a:endParaRPr>
          </a:p>
        </p:txBody>
      </p:sp>
      <p:sp>
        <p:nvSpPr>
          <p:cNvPr id="5" name="矩形 4"/>
          <p:cNvSpPr/>
          <p:nvPr/>
        </p:nvSpPr>
        <p:spPr>
          <a:xfrm>
            <a:off x="1333501" y="8346869"/>
            <a:ext cx="4217575"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1/09</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北市懷生 </a:t>
            </a: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vs</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北市陽明</a:t>
            </a:r>
          </a:p>
          <a:p>
            <a:pPr algn="ct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1/10</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北市民族 </a:t>
            </a: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vs</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北市懷生</a:t>
            </a:r>
          </a:p>
          <a:p>
            <a:pPr algn="ct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1/11</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中市漢口 </a:t>
            </a: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vs</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北市懷生</a:t>
            </a:r>
          </a:p>
          <a:p>
            <a:pPr algn="ct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1/12</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北市懷生 </a:t>
            </a: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vs</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高市普門</a:t>
            </a:r>
          </a:p>
          <a:p>
            <a:pPr algn="ct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1/13</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花縣自強 </a:t>
            </a:r>
            <a:r>
              <a:rPr lang="en-US" altLang="zh-TW"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vs</a:t>
            </a:r>
            <a:r>
              <a:rPr lang="zh-TW" altLang="en-US"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rPr>
              <a:t> 北市懷生</a:t>
            </a:r>
            <a:endParaRPr lang="zh-TW" altLang="en-US" sz="1200" dirty="0">
              <a:solidFill>
                <a:srgbClr val="0000FF"/>
              </a:solidFill>
              <a:effectLst>
                <a:outerShdw blurRad="38100" dist="38100" dir="2700000" algn="tl">
                  <a:srgbClr val="000000">
                    <a:alpha val="43137"/>
                  </a:srgbClr>
                </a:outerShdw>
              </a:effectLst>
              <a:latin typeface="華康棒棒體W5" panose="040F0509000000000000" pitchFamily="81" charset="-120"/>
              <a:ea typeface="華康棒棒體W5" panose="040F0509000000000000" pitchFamily="81" charset="-120"/>
            </a:endParaRPr>
          </a:p>
        </p:txBody>
      </p:sp>
      <p:pic>
        <p:nvPicPr>
          <p:cNvPr id="10" name="圖片 9">
            <a:extLst>
              <a:ext uri="{FF2B5EF4-FFF2-40B4-BE49-F238E27FC236}">
                <a16:creationId xmlns:a16="http://schemas.microsoft.com/office/drawing/2014/main" id="{D4167D4F-CD54-461A-92C4-ABBBD0E19A28}"/>
              </a:ext>
            </a:extLst>
          </p:cNvPr>
          <p:cNvPicPr>
            <a:picLocks noChangeAspect="1"/>
          </p:cNvPicPr>
          <p:nvPr/>
        </p:nvPicPr>
        <p:blipFill rotWithShape="1">
          <a:blip r:embed="rId2">
            <a:extLst>
              <a:ext uri="{28A0092B-C50C-407E-A947-70E740481C1C}">
                <a14:useLocalDpi xmlns:a14="http://schemas.microsoft.com/office/drawing/2010/main" val="0"/>
              </a:ext>
            </a:extLst>
          </a:blip>
          <a:srcRect l="3334" t="29250" r="2221"/>
          <a:stretch/>
        </p:blipFill>
        <p:spPr>
          <a:xfrm>
            <a:off x="381000" y="1412923"/>
            <a:ext cx="6033200" cy="3388158"/>
          </a:xfrm>
          <a:prstGeom prst="rect">
            <a:avLst/>
          </a:prstGeom>
        </p:spPr>
      </p:pic>
      <p:pic>
        <p:nvPicPr>
          <p:cNvPr id="11" name="圖片 10">
            <a:extLst>
              <a:ext uri="{FF2B5EF4-FFF2-40B4-BE49-F238E27FC236}">
                <a16:creationId xmlns:a16="http://schemas.microsoft.com/office/drawing/2014/main" id="{90EA9613-FE52-4EBB-9EE6-0C70F7E69A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 t="30732" r="4445"/>
          <a:stretch/>
        </p:blipFill>
        <p:spPr>
          <a:xfrm>
            <a:off x="381000" y="4876799"/>
            <a:ext cx="3864110" cy="2149861"/>
          </a:xfrm>
          <a:prstGeom prst="rect">
            <a:avLst/>
          </a:prstGeom>
        </p:spPr>
      </p:pic>
      <p:sp>
        <p:nvSpPr>
          <p:cNvPr id="12" name="矩形 11">
            <a:extLst>
              <a:ext uri="{FF2B5EF4-FFF2-40B4-BE49-F238E27FC236}">
                <a16:creationId xmlns:a16="http://schemas.microsoft.com/office/drawing/2014/main" id="{A03D59DD-1B0E-4A0A-B7CE-35E5EEA19EDA}"/>
              </a:ext>
            </a:extLst>
          </p:cNvPr>
          <p:cNvSpPr/>
          <p:nvPr/>
        </p:nvSpPr>
        <p:spPr>
          <a:xfrm>
            <a:off x="4156032" y="4876800"/>
            <a:ext cx="2261300" cy="2123723"/>
          </a:xfrm>
          <a:prstGeom prst="rect">
            <a:avLst/>
          </a:prstGeom>
        </p:spPr>
        <p:txBody>
          <a:bodyPr wrap="square">
            <a:spAutoFit/>
          </a:bodyPr>
          <a:lstStyle/>
          <a:p>
            <a:pPr algn="ctr">
              <a:lnSpc>
                <a:spcPct val="150000"/>
              </a:lnSpc>
            </a:pPr>
            <a:r>
              <a:rPr lang="zh-TW" altLang="en-US" b="1" dirty="0"/>
              <a:t>📢</a:t>
            </a:r>
            <a:r>
              <a:rPr lang="en-US" altLang="zh-TW" b="1" dirty="0"/>
              <a:t>111JHBL</a:t>
            </a:r>
            <a:r>
              <a:rPr lang="zh-TW" altLang="en-US" b="1" dirty="0"/>
              <a:t>女生預賽</a:t>
            </a:r>
          </a:p>
          <a:p>
            <a:pPr algn="ctr">
              <a:lnSpc>
                <a:spcPct val="150000"/>
              </a:lnSpc>
            </a:pPr>
            <a:r>
              <a:rPr lang="en-US" altLang="zh-TW" b="1" dirty="0"/>
              <a:t>1/9</a:t>
            </a:r>
            <a:r>
              <a:rPr lang="zh-TW" altLang="en-US" b="1" dirty="0"/>
              <a:t>～</a:t>
            </a:r>
            <a:r>
              <a:rPr lang="en-US" altLang="zh-TW" b="1" dirty="0"/>
              <a:t>1/13</a:t>
            </a:r>
          </a:p>
          <a:p>
            <a:pPr algn="ctr">
              <a:lnSpc>
                <a:spcPct val="150000"/>
              </a:lnSpc>
            </a:pPr>
            <a:r>
              <a:rPr lang="zh-TW" altLang="en-US" b="1" dirty="0"/>
              <a:t>在台北體育館！</a:t>
            </a:r>
          </a:p>
          <a:p>
            <a:pPr algn="ctr">
              <a:lnSpc>
                <a:spcPct val="150000"/>
              </a:lnSpc>
            </a:pPr>
            <a:r>
              <a:rPr lang="zh-TW" altLang="en-US" b="1" dirty="0"/>
              <a:t>請大家支持女籃隊🏀</a:t>
            </a:r>
          </a:p>
        </p:txBody>
      </p:sp>
      <p:sp>
        <p:nvSpPr>
          <p:cNvPr id="6" name="矩形 5">
            <a:extLst>
              <a:ext uri="{FF2B5EF4-FFF2-40B4-BE49-F238E27FC236}">
                <a16:creationId xmlns:a16="http://schemas.microsoft.com/office/drawing/2014/main" id="{54FEA347-09E7-4ED9-97B6-CE0D8F6041B9}"/>
              </a:ext>
            </a:extLst>
          </p:cNvPr>
          <p:cNvSpPr/>
          <p:nvPr/>
        </p:nvSpPr>
        <p:spPr>
          <a:xfrm>
            <a:off x="396658" y="3582672"/>
            <a:ext cx="6033200"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b="1" dirty="0">
                <a:solidFill>
                  <a:schemeClr val="accent4">
                    <a:lumMod val="60000"/>
                    <a:lumOff val="40000"/>
                  </a:schemeClr>
                </a:solidFill>
                <a:latin typeface="華康行書體" panose="03000509000000000000" pitchFamily="65" charset="-120"/>
                <a:ea typeface="華康行書體" panose="03000509000000000000" pitchFamily="65" charset="-120"/>
              </a:rPr>
              <a:t>參加比賽的球員有：</a:t>
            </a:r>
            <a:endParaRPr lang="en-US" altLang="zh-TW" b="1" dirty="0">
              <a:solidFill>
                <a:schemeClr val="accent4">
                  <a:lumMod val="60000"/>
                  <a:lumOff val="40000"/>
                </a:schemeClr>
              </a:solidFill>
              <a:latin typeface="華康行書體" panose="03000509000000000000" pitchFamily="65" charset="-120"/>
              <a:ea typeface="華康行書體" panose="03000509000000000000" pitchFamily="65" charset="-120"/>
            </a:endParaRPr>
          </a:p>
          <a:p>
            <a:pPr algn="ctr"/>
            <a:r>
              <a:rPr lang="en-US" altLang="zh-TW" b="1" dirty="0">
                <a:latin typeface="華康細黑體" panose="020B0309000000000000" pitchFamily="49" charset="-120"/>
                <a:ea typeface="華康細黑體" panose="020B0309000000000000" pitchFamily="49" charset="-120"/>
              </a:rPr>
              <a:t>901</a:t>
            </a:r>
            <a:r>
              <a:rPr lang="zh-TW" altLang="en-US" b="1" dirty="0">
                <a:latin typeface="華康細黑體" panose="020B0309000000000000" pitchFamily="49" charset="-120"/>
                <a:ea typeface="華康細黑體" panose="020B0309000000000000" pitchFamily="49" charset="-120"/>
              </a:rPr>
              <a:t>陳姿宸、</a:t>
            </a:r>
            <a:r>
              <a:rPr lang="en-US" altLang="zh-TW" b="1" dirty="0">
                <a:latin typeface="華康細黑體" panose="020B0309000000000000" pitchFamily="49" charset="-120"/>
                <a:ea typeface="華康細黑體" panose="020B0309000000000000" pitchFamily="49" charset="-120"/>
              </a:rPr>
              <a:t>903</a:t>
            </a:r>
            <a:r>
              <a:rPr lang="zh-TW" altLang="en-US" b="1" dirty="0">
                <a:latin typeface="華康細黑體" panose="020B0309000000000000" pitchFamily="49" charset="-120"/>
                <a:ea typeface="華康細黑體" panose="020B0309000000000000" pitchFamily="49" charset="-120"/>
              </a:rPr>
              <a:t>蔡享恩、</a:t>
            </a:r>
            <a:r>
              <a:rPr lang="en-US" altLang="zh-TW" b="1" dirty="0">
                <a:latin typeface="華康細黑體" panose="020B0309000000000000" pitchFamily="49" charset="-120"/>
                <a:ea typeface="華康細黑體" panose="020B0309000000000000" pitchFamily="49" charset="-120"/>
              </a:rPr>
              <a:t>903</a:t>
            </a:r>
            <a:r>
              <a:rPr lang="zh-TW" altLang="en-US" b="1" dirty="0">
                <a:latin typeface="華康細黑體" panose="020B0309000000000000" pitchFamily="49" charset="-120"/>
                <a:ea typeface="華康細黑體" panose="020B0309000000000000" pitchFamily="49" charset="-120"/>
              </a:rPr>
              <a:t>張善筑、</a:t>
            </a:r>
            <a:r>
              <a:rPr lang="en-US" altLang="zh-TW" b="1" dirty="0">
                <a:latin typeface="華康細黑體" panose="020B0309000000000000" pitchFamily="49" charset="-120"/>
                <a:ea typeface="華康細黑體" panose="020B0309000000000000" pitchFamily="49" charset="-120"/>
              </a:rPr>
              <a:t>903</a:t>
            </a:r>
            <a:r>
              <a:rPr lang="zh-TW" altLang="en-US" b="1" dirty="0">
                <a:latin typeface="華康細黑體" panose="020B0309000000000000" pitchFamily="49" charset="-120"/>
                <a:ea typeface="華康細黑體" panose="020B0309000000000000" pitchFamily="49" charset="-120"/>
              </a:rPr>
              <a:t>古沛妮</a:t>
            </a:r>
          </a:p>
          <a:p>
            <a:pPr algn="ctr"/>
            <a:r>
              <a:rPr lang="en-US" altLang="zh-TW" b="1" dirty="0">
                <a:latin typeface="華康細黑體" panose="020B0309000000000000" pitchFamily="49" charset="-120"/>
                <a:ea typeface="華康細黑體" panose="020B0309000000000000" pitchFamily="49" charset="-120"/>
              </a:rPr>
              <a:t>904</a:t>
            </a:r>
            <a:r>
              <a:rPr lang="zh-TW" altLang="en-US" b="1" dirty="0">
                <a:latin typeface="華康細黑體" panose="020B0309000000000000" pitchFamily="49" charset="-120"/>
                <a:ea typeface="華康細黑體" panose="020B0309000000000000" pitchFamily="49" charset="-120"/>
              </a:rPr>
              <a:t>游閔甯、</a:t>
            </a:r>
            <a:r>
              <a:rPr lang="en-US" altLang="zh-TW" b="1" dirty="0">
                <a:latin typeface="華康細黑體" panose="020B0309000000000000" pitchFamily="49" charset="-120"/>
                <a:ea typeface="華康細黑體" panose="020B0309000000000000" pitchFamily="49" charset="-120"/>
              </a:rPr>
              <a:t>904</a:t>
            </a:r>
            <a:r>
              <a:rPr lang="zh-TW" altLang="en-US" b="1" dirty="0">
                <a:latin typeface="華康細黑體" panose="020B0309000000000000" pitchFamily="49" charset="-120"/>
                <a:ea typeface="華康細黑體" panose="020B0309000000000000" pitchFamily="49" charset="-120"/>
              </a:rPr>
              <a:t>文姵茹、</a:t>
            </a:r>
            <a:r>
              <a:rPr lang="en-US" altLang="zh-TW" b="1" dirty="0">
                <a:latin typeface="華康細黑體" panose="020B0309000000000000" pitchFamily="49" charset="-120"/>
                <a:ea typeface="華康細黑體" panose="020B0309000000000000" pitchFamily="49" charset="-120"/>
              </a:rPr>
              <a:t>801</a:t>
            </a:r>
            <a:r>
              <a:rPr lang="zh-TW" altLang="en-US" b="1" dirty="0">
                <a:latin typeface="華康細黑體" panose="020B0309000000000000" pitchFamily="49" charset="-120"/>
                <a:ea typeface="華康細黑體" panose="020B0309000000000000" pitchFamily="49" charset="-120"/>
              </a:rPr>
              <a:t>李  愛、</a:t>
            </a:r>
            <a:r>
              <a:rPr lang="en-US" altLang="zh-TW" b="1" dirty="0">
                <a:latin typeface="華康細黑體" panose="020B0309000000000000" pitchFamily="49" charset="-120"/>
                <a:ea typeface="華康細黑體" panose="020B0309000000000000" pitchFamily="49" charset="-120"/>
              </a:rPr>
              <a:t>803</a:t>
            </a:r>
            <a:r>
              <a:rPr lang="zh-TW" altLang="en-US" b="1" dirty="0">
                <a:latin typeface="華康細黑體" panose="020B0309000000000000" pitchFamily="49" charset="-120"/>
                <a:ea typeface="華康細黑體" panose="020B0309000000000000" pitchFamily="49" charset="-120"/>
              </a:rPr>
              <a:t>張子晴</a:t>
            </a:r>
          </a:p>
          <a:p>
            <a:pPr algn="ctr"/>
            <a:r>
              <a:rPr lang="en-US" altLang="zh-TW" b="1" dirty="0">
                <a:latin typeface="華康細黑體" panose="020B0309000000000000" pitchFamily="49" charset="-120"/>
                <a:ea typeface="華康細黑體" panose="020B0309000000000000" pitchFamily="49" charset="-120"/>
              </a:rPr>
              <a:t>804</a:t>
            </a:r>
            <a:r>
              <a:rPr lang="zh-TW" altLang="en-US" b="1" dirty="0">
                <a:latin typeface="華康細黑體" panose="020B0309000000000000" pitchFamily="49" charset="-120"/>
                <a:ea typeface="華康細黑體" panose="020B0309000000000000" pitchFamily="49" charset="-120"/>
              </a:rPr>
              <a:t>許彣禔、</a:t>
            </a:r>
            <a:r>
              <a:rPr lang="en-US" altLang="zh-TW" b="1" dirty="0">
                <a:latin typeface="華康細黑體" panose="020B0309000000000000" pitchFamily="49" charset="-120"/>
                <a:ea typeface="華康細黑體" panose="020B0309000000000000" pitchFamily="49" charset="-120"/>
              </a:rPr>
              <a:t>804</a:t>
            </a:r>
            <a:r>
              <a:rPr lang="zh-TW" altLang="en-US" b="1" dirty="0">
                <a:latin typeface="華康細黑體" panose="020B0309000000000000" pitchFamily="49" charset="-120"/>
                <a:ea typeface="華康細黑體" panose="020B0309000000000000" pitchFamily="49" charset="-120"/>
              </a:rPr>
              <a:t>蔡佳熹、</a:t>
            </a:r>
            <a:r>
              <a:rPr lang="en-US" altLang="zh-TW" b="1" dirty="0">
                <a:latin typeface="華康細黑體" panose="020B0309000000000000" pitchFamily="49" charset="-120"/>
                <a:ea typeface="華康細黑體" panose="020B0309000000000000" pitchFamily="49" charset="-120"/>
              </a:rPr>
              <a:t>702</a:t>
            </a:r>
            <a:r>
              <a:rPr lang="zh-TW" altLang="en-US" b="1" dirty="0">
                <a:latin typeface="華康細黑體" panose="020B0309000000000000" pitchFamily="49" charset="-120"/>
                <a:ea typeface="華康細黑體" panose="020B0309000000000000" pitchFamily="49" charset="-120"/>
              </a:rPr>
              <a:t>張薰文、</a:t>
            </a:r>
            <a:r>
              <a:rPr lang="en-US" altLang="zh-TW" b="1" dirty="0">
                <a:latin typeface="華康細黑體" panose="020B0309000000000000" pitchFamily="49" charset="-120"/>
                <a:ea typeface="華康細黑體" panose="020B0309000000000000" pitchFamily="49" charset="-120"/>
              </a:rPr>
              <a:t>702</a:t>
            </a:r>
            <a:r>
              <a:rPr lang="zh-TW" altLang="en-US" b="1" dirty="0">
                <a:latin typeface="華康細黑體" panose="020B0309000000000000" pitchFamily="49" charset="-120"/>
                <a:ea typeface="華康細黑體" panose="020B0309000000000000" pitchFamily="49" charset="-120"/>
              </a:rPr>
              <a:t>鄭羽恩</a:t>
            </a:r>
            <a:endParaRPr lang="en-US" altLang="zh-TW" b="1" dirty="0">
              <a:latin typeface="華康細黑體" panose="020B0309000000000000" pitchFamily="49" charset="-120"/>
              <a:ea typeface="華康細黑體" panose="020B0309000000000000" pitchFamily="49" charset="-120"/>
            </a:endParaRPr>
          </a:p>
        </p:txBody>
      </p:sp>
      <p:pic>
        <p:nvPicPr>
          <p:cNvPr id="9" name="圖片 8">
            <a:extLst>
              <a:ext uri="{FF2B5EF4-FFF2-40B4-BE49-F238E27FC236}">
                <a16:creationId xmlns:a16="http://schemas.microsoft.com/office/drawing/2014/main" id="{19C234DA-9FF5-47C3-910C-B5D2FA08F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1" y="7092483"/>
            <a:ext cx="1905000" cy="1194446"/>
          </a:xfrm>
          <a:prstGeom prst="rect">
            <a:avLst/>
          </a:prstGeom>
        </p:spPr>
      </p:pic>
      <p:pic>
        <p:nvPicPr>
          <p:cNvPr id="14" name="圖片 13">
            <a:extLst>
              <a:ext uri="{FF2B5EF4-FFF2-40B4-BE49-F238E27FC236}">
                <a16:creationId xmlns:a16="http://schemas.microsoft.com/office/drawing/2014/main" id="{CA627CB4-911B-4568-ADF3-5189C3B01E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110" y="7086600"/>
            <a:ext cx="1905000" cy="1200329"/>
          </a:xfrm>
          <a:prstGeom prst="rect">
            <a:avLst/>
          </a:prstGeom>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7318" y="6490459"/>
            <a:ext cx="900682" cy="900682"/>
          </a:xfrm>
          <a:prstGeom prst="rect">
            <a:avLst/>
          </a:prstGeom>
        </p:spPr>
      </p:pic>
      <p:sp>
        <p:nvSpPr>
          <p:cNvPr id="8" name="矩形 7">
            <a:extLst>
              <a:ext uri="{FF2B5EF4-FFF2-40B4-BE49-F238E27FC236}">
                <a16:creationId xmlns:a16="http://schemas.microsoft.com/office/drawing/2014/main" id="{0D64B4C5-A82A-4D71-8B86-1607582E7DDA}"/>
              </a:ext>
            </a:extLst>
          </p:cNvPr>
          <p:cNvSpPr/>
          <p:nvPr/>
        </p:nvSpPr>
        <p:spPr>
          <a:xfrm rot="21233458">
            <a:off x="29636" y="8900867"/>
            <a:ext cx="2133600" cy="369332"/>
          </a:xfrm>
          <a:prstGeom prst="rect">
            <a:avLst/>
          </a:prstGeom>
        </p:spPr>
        <p:txBody>
          <a:bodyPr wrap="square">
            <a:spAutoFit/>
          </a:bodyPr>
          <a:lstStyle/>
          <a:p>
            <a:pPr algn="ctr"/>
            <a:r>
              <a:rPr lang="en-US" altLang="zh-TW" b="1" dirty="0">
                <a:ln/>
                <a:solidFill>
                  <a:srgbClr val="FF0000"/>
                </a:solidFill>
                <a:effectLst>
                  <a:outerShdw blurRad="38100" dist="19050" dir="2700000" algn="tl" rotWithShape="0">
                    <a:schemeClr val="dk1">
                      <a:lumMod val="50000"/>
                      <a:alpha val="40000"/>
                    </a:schemeClr>
                  </a:outerShdw>
                </a:effectLst>
                <a:latin typeface="華康海報體W9" panose="040B0909000000000000" pitchFamily="81" charset="-120"/>
                <a:ea typeface="華康海報體W9" panose="040B0909000000000000" pitchFamily="81" charset="-120"/>
              </a:rPr>
              <a:t>4</a:t>
            </a:r>
            <a:r>
              <a:rPr lang="zh-TW" altLang="en-US" b="1" dirty="0">
                <a:ln/>
                <a:solidFill>
                  <a:srgbClr val="FF0000"/>
                </a:solidFill>
                <a:effectLst>
                  <a:outerShdw blurRad="38100" dist="19050" dir="2700000" algn="tl" rotWithShape="0">
                    <a:schemeClr val="dk1">
                      <a:lumMod val="50000"/>
                      <a:alpha val="40000"/>
                    </a:schemeClr>
                  </a:outerShdw>
                </a:effectLst>
                <a:latin typeface="華康海報體W9" panose="040B0909000000000000" pitchFamily="81" charset="-120"/>
                <a:ea typeface="華康海報體W9" panose="040B0909000000000000" pitchFamily="81" charset="-120"/>
              </a:rPr>
              <a:t>勝</a:t>
            </a:r>
            <a:r>
              <a:rPr lang="en-US" altLang="zh-TW" b="1" dirty="0">
                <a:ln/>
                <a:solidFill>
                  <a:srgbClr val="FF0000"/>
                </a:solidFill>
                <a:effectLst>
                  <a:outerShdw blurRad="38100" dist="19050" dir="2700000" algn="tl" rotWithShape="0">
                    <a:schemeClr val="dk1">
                      <a:lumMod val="50000"/>
                      <a:alpha val="40000"/>
                    </a:schemeClr>
                  </a:outerShdw>
                </a:effectLst>
                <a:latin typeface="華康海報體W9" panose="040B0909000000000000" pitchFamily="81" charset="-120"/>
                <a:ea typeface="華康海報體W9" panose="040B0909000000000000" pitchFamily="81" charset="-120"/>
              </a:rPr>
              <a:t>1</a:t>
            </a:r>
            <a:r>
              <a:rPr lang="zh-TW" altLang="en-US" b="1" dirty="0">
                <a:ln/>
                <a:solidFill>
                  <a:srgbClr val="FF0000"/>
                </a:solidFill>
                <a:effectLst>
                  <a:outerShdw blurRad="38100" dist="19050" dir="2700000" algn="tl" rotWithShape="0">
                    <a:schemeClr val="dk1">
                      <a:lumMod val="50000"/>
                      <a:alpha val="40000"/>
                    </a:schemeClr>
                  </a:outerShdw>
                </a:effectLst>
                <a:latin typeface="華康海報體W9" panose="040B0909000000000000" pitchFamily="81" charset="-120"/>
                <a:ea typeface="華康海報體W9" panose="040B0909000000000000" pitchFamily="81" charset="-120"/>
              </a:rPr>
              <a:t>負分組第二</a:t>
            </a:r>
          </a:p>
        </p:txBody>
      </p:sp>
      <p:pic>
        <p:nvPicPr>
          <p:cNvPr id="15" name="圖片 14">
            <a:extLst>
              <a:ext uri="{FF2B5EF4-FFF2-40B4-BE49-F238E27FC236}">
                <a16:creationId xmlns:a16="http://schemas.microsoft.com/office/drawing/2014/main" id="{737D865B-6808-4D2D-855D-0D977C13F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101" y="8346869"/>
            <a:ext cx="1481308" cy="1481308"/>
          </a:xfrm>
          <a:prstGeom prst="rect">
            <a:avLst/>
          </a:prstGeom>
        </p:spPr>
      </p:pic>
    </p:spTree>
    <p:extLst>
      <p:ext uri="{BB962C8B-B14F-4D97-AF65-F5344CB8AC3E}">
        <p14:creationId xmlns:p14="http://schemas.microsoft.com/office/powerpoint/2010/main" val="4261532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txBox="1">
            <a:spLocks noGrp="1"/>
          </p:cNvSpPr>
          <p:nvPr>
            <p:ph type="title"/>
          </p:nvPr>
        </p:nvSpPr>
        <p:spPr>
          <a:xfrm>
            <a:off x="1056678" y="335061"/>
            <a:ext cx="4916805" cy="1120820"/>
          </a:xfrm>
          <a:prstGeom prst="rect">
            <a:avLst/>
          </a:prstGeom>
        </p:spPr>
        <p:txBody>
          <a:bodyPr vert="horz" wrap="square" lIns="0" tIns="12700" rIns="0" bIns="0" rtlCol="0">
            <a:spAutoFit/>
          </a:bodyPr>
          <a:lstStyle/>
          <a:p>
            <a:pPr marL="12700" algn="ctr">
              <a:lnSpc>
                <a:spcPct val="100000"/>
              </a:lnSpc>
              <a:spcBef>
                <a:spcPts val="100"/>
              </a:spcBef>
              <a:tabLst>
                <a:tab pos="1949450" algn="l"/>
                <a:tab pos="3886835" algn="l"/>
              </a:tabLst>
            </a:pPr>
            <a:r>
              <a:rPr lang="zh-TW" altLang="en-US" sz="7200" dirty="0">
                <a:solidFill>
                  <a:srgbClr val="1F2731"/>
                </a:solidFill>
                <a:latin typeface="文鼎中特毛楷" panose="020B0609010101010101" pitchFamily="49" charset="-120"/>
                <a:ea typeface="文鼎中特毛楷" panose="020B0609010101010101" pitchFamily="49" charset="-120"/>
                <a:cs typeface="+mn-cs"/>
              </a:rPr>
              <a:t>行 事 曆</a:t>
            </a:r>
            <a:endParaRPr sz="7200" dirty="0">
              <a:solidFill>
                <a:srgbClr val="1F2731"/>
              </a:solidFill>
              <a:latin typeface="文鼎中特毛楷" panose="020B0609010101010101" pitchFamily="49" charset="-120"/>
              <a:ea typeface="文鼎中特毛楷" panose="020B0609010101010101" pitchFamily="49" charset="-120"/>
              <a:cs typeface="+mn-cs"/>
            </a:endParaRPr>
          </a:p>
        </p:txBody>
      </p:sp>
      <p:sp>
        <p:nvSpPr>
          <p:cNvPr id="8" name="object 5"/>
          <p:cNvSpPr txBox="1">
            <a:spLocks/>
          </p:cNvSpPr>
          <p:nvPr/>
        </p:nvSpPr>
        <p:spPr>
          <a:xfrm>
            <a:off x="571500" y="2209800"/>
            <a:ext cx="5715000" cy="5324535"/>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a:t>
            </a:r>
            <a:r>
              <a:rPr lang="en-US" altLang="zh-TW" sz="2800" dirty="0">
                <a:latin typeface="華康中特圓體" panose="020F0809000000000000" pitchFamily="49" charset="-120"/>
                <a:ea typeface="華康中特圓體"/>
              </a:rPr>
              <a:t>1/16 </a:t>
            </a:r>
            <a:r>
              <a:rPr lang="zh-TW" altLang="en-US" sz="2800" dirty="0">
                <a:latin typeface="華康中特圓體" panose="020F0809000000000000" pitchFamily="49" charset="-120"/>
                <a:ea typeface="華康中特圓體"/>
              </a:rPr>
              <a:t>體育發展委員會期末會議</a:t>
            </a:r>
          </a:p>
          <a:p>
            <a:pPr marL="12700">
              <a:lnSpc>
                <a:spcPct val="100000"/>
              </a:lnSpc>
              <a:spcBef>
                <a:spcPts val="100"/>
              </a:spcBef>
              <a:tabLst>
                <a:tab pos="1949450" algn="l"/>
                <a:tab pos="3886835" algn="l"/>
              </a:tabLst>
            </a:pPr>
            <a:endParaRPr lang="zh-TW" altLang="en-US" sz="2800" dirty="0">
              <a:latin typeface="華康中特圓體" panose="020F0809000000000000" pitchFamily="49" charset="-120"/>
              <a:ea typeface="華康中特圓體"/>
            </a:endParaRPr>
          </a:p>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a:t>
            </a:r>
            <a:r>
              <a:rPr lang="en-US" altLang="zh-TW" sz="2800" dirty="0">
                <a:latin typeface="華康中特圓體" panose="020F0809000000000000" pitchFamily="49" charset="-120"/>
                <a:ea typeface="華康中特圓體"/>
              </a:rPr>
              <a:t>1/17 </a:t>
            </a:r>
            <a:r>
              <a:rPr lang="zh-TW" altLang="en-US" sz="2800" dirty="0">
                <a:latin typeface="華康中特圓體" panose="020F0809000000000000" pitchFamily="49" charset="-120"/>
                <a:ea typeface="華康中特圓體"/>
              </a:rPr>
              <a:t>午餐供應委員會</a:t>
            </a:r>
          </a:p>
          <a:p>
            <a:pPr marL="12700">
              <a:lnSpc>
                <a:spcPct val="100000"/>
              </a:lnSpc>
              <a:spcBef>
                <a:spcPts val="100"/>
              </a:spcBef>
              <a:tabLst>
                <a:tab pos="1949450" algn="l"/>
                <a:tab pos="3886835" algn="l"/>
              </a:tabLst>
            </a:pPr>
            <a:endParaRPr lang="zh-TW" altLang="en-US" sz="2800" dirty="0">
              <a:latin typeface="華康中特圓體" panose="020F0809000000000000" pitchFamily="49" charset="-120"/>
              <a:ea typeface="華康中特圓體"/>
            </a:endParaRPr>
          </a:p>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a:t>
            </a:r>
            <a:r>
              <a:rPr lang="en-US" altLang="zh-TW" sz="2800" dirty="0">
                <a:latin typeface="華康中特圓體" panose="020F0809000000000000" pitchFamily="49" charset="-120"/>
                <a:ea typeface="華康中特圓體"/>
              </a:rPr>
              <a:t>1/17.18 </a:t>
            </a:r>
            <a:r>
              <a:rPr lang="zh-TW" altLang="en-US" sz="2800" dirty="0">
                <a:latin typeface="華康中特圓體" panose="020F0809000000000000" pitchFamily="49" charset="-120"/>
                <a:ea typeface="華康中特圓體"/>
              </a:rPr>
              <a:t>七八九年級</a:t>
            </a:r>
          </a:p>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第三次定期評量</a:t>
            </a:r>
          </a:p>
          <a:p>
            <a:pPr marL="12700">
              <a:lnSpc>
                <a:spcPct val="100000"/>
              </a:lnSpc>
              <a:spcBef>
                <a:spcPts val="100"/>
              </a:spcBef>
              <a:tabLst>
                <a:tab pos="1949450" algn="l"/>
                <a:tab pos="3886835" algn="l"/>
              </a:tabLst>
            </a:pPr>
            <a:endParaRPr lang="zh-TW" altLang="en-US" sz="2800" dirty="0">
              <a:latin typeface="華康中特圓體" panose="020F0809000000000000" pitchFamily="49" charset="-120"/>
              <a:ea typeface="華康中特圓體"/>
            </a:endParaRPr>
          </a:p>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a:t>
            </a:r>
            <a:r>
              <a:rPr lang="en-US" altLang="zh-TW" sz="2800" dirty="0">
                <a:latin typeface="華康中特圓體" panose="020F0809000000000000" pitchFamily="49" charset="-120"/>
                <a:ea typeface="華康中特圓體"/>
              </a:rPr>
              <a:t>1/18 </a:t>
            </a:r>
            <a:r>
              <a:rPr lang="zh-TW" altLang="en-US" sz="2800" dirty="0">
                <a:latin typeface="華康中特圓體" panose="020F0809000000000000" pitchFamily="49" charset="-120"/>
                <a:ea typeface="華康中特圓體"/>
              </a:rPr>
              <a:t>組織興革會議</a:t>
            </a:r>
          </a:p>
          <a:p>
            <a:pPr marL="12700">
              <a:lnSpc>
                <a:spcPct val="100000"/>
              </a:lnSpc>
              <a:spcBef>
                <a:spcPts val="100"/>
              </a:spcBef>
              <a:tabLst>
                <a:tab pos="1949450" algn="l"/>
                <a:tab pos="3886835" algn="l"/>
              </a:tabLst>
            </a:pPr>
            <a:endParaRPr lang="zh-TW" altLang="en-US" sz="2800" dirty="0">
              <a:latin typeface="華康中特圓體" panose="020F0809000000000000" pitchFamily="49" charset="-120"/>
              <a:ea typeface="華康中特圓體"/>
            </a:endParaRPr>
          </a:p>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a:t>
            </a:r>
            <a:r>
              <a:rPr lang="en-US" altLang="zh-TW" sz="2800" dirty="0">
                <a:latin typeface="華康中特圓體" panose="020F0809000000000000" pitchFamily="49" charset="-120"/>
                <a:ea typeface="華康中特圓體"/>
              </a:rPr>
              <a:t>1/19 </a:t>
            </a:r>
            <a:r>
              <a:rPr lang="zh-TW" altLang="en-US" sz="2800" dirty="0">
                <a:latin typeface="華康中特圓體" panose="020F0809000000000000" pitchFamily="49" charset="-120"/>
                <a:ea typeface="華康中特圓體"/>
              </a:rPr>
              <a:t>休業式</a:t>
            </a:r>
          </a:p>
          <a:p>
            <a:pPr marL="12700">
              <a:lnSpc>
                <a:spcPct val="100000"/>
              </a:lnSpc>
              <a:spcBef>
                <a:spcPts val="100"/>
              </a:spcBef>
              <a:tabLst>
                <a:tab pos="1949450" algn="l"/>
                <a:tab pos="3886835" algn="l"/>
              </a:tabLst>
            </a:pPr>
            <a:endParaRPr lang="zh-TW" altLang="en-US" sz="2800" dirty="0">
              <a:latin typeface="華康中特圓體" panose="020F0809000000000000" pitchFamily="49" charset="-120"/>
              <a:ea typeface="華康中特圓體"/>
            </a:endParaRPr>
          </a:p>
          <a:p>
            <a:pPr marL="12700">
              <a:lnSpc>
                <a:spcPct val="100000"/>
              </a:lnSpc>
              <a:spcBef>
                <a:spcPts val="100"/>
              </a:spcBef>
              <a:tabLst>
                <a:tab pos="1949450" algn="l"/>
                <a:tab pos="3886835" algn="l"/>
              </a:tabLst>
            </a:pPr>
            <a:r>
              <a:rPr lang="zh-TW" altLang="en-US" sz="2800" dirty="0">
                <a:latin typeface="華康中特圓體" panose="020F0809000000000000" pitchFamily="49" charset="-120"/>
                <a:ea typeface="華康中特圓體"/>
              </a:rPr>
              <a:t>△ </a:t>
            </a:r>
            <a:r>
              <a:rPr lang="en-US" altLang="zh-TW" sz="2800" dirty="0">
                <a:latin typeface="華康中特圓體" panose="020F0809000000000000" pitchFamily="49" charset="-120"/>
                <a:ea typeface="華康中特圓體"/>
              </a:rPr>
              <a:t>1/20 </a:t>
            </a:r>
            <a:r>
              <a:rPr lang="zh-TW" altLang="en-US" sz="2800" dirty="0">
                <a:latin typeface="華康中特圓體" panose="020F0809000000000000" pitchFamily="49" charset="-120"/>
                <a:ea typeface="華康中特圓體"/>
              </a:rPr>
              <a:t>寒假開始</a:t>
            </a:r>
          </a:p>
        </p:txBody>
      </p:sp>
      <p:pic>
        <p:nvPicPr>
          <p:cNvPr id="2" name="圖片 1"/>
          <p:cNvPicPr>
            <a:picLocks noChangeAspect="1"/>
          </p:cNvPicPr>
          <p:nvPr/>
        </p:nvPicPr>
        <p:blipFill>
          <a:blip r:embed="rId2"/>
          <a:stretch>
            <a:fillRect/>
          </a:stretch>
        </p:blipFill>
        <p:spPr>
          <a:xfrm>
            <a:off x="152400" y="373161"/>
            <a:ext cx="1447800" cy="1201161"/>
          </a:xfrm>
          <a:prstGeom prst="rect">
            <a:avLst/>
          </a:prstGeom>
        </p:spPr>
      </p:pic>
      <p:pic>
        <p:nvPicPr>
          <p:cNvPr id="4" name="圖片 3">
            <a:extLst>
              <a:ext uri="{FF2B5EF4-FFF2-40B4-BE49-F238E27FC236}">
                <a16:creationId xmlns:a16="http://schemas.microsoft.com/office/drawing/2014/main" id="{6EAA069F-89AD-4EC8-8024-C25EE28B5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742" y="7391400"/>
            <a:ext cx="2179539" cy="2179539"/>
          </a:xfrm>
          <a:prstGeom prst="rect">
            <a:avLst/>
          </a:prstGeom>
        </p:spPr>
      </p:pic>
    </p:spTree>
    <p:extLst>
      <p:ext uri="{BB962C8B-B14F-4D97-AF65-F5344CB8AC3E}">
        <p14:creationId xmlns:p14="http://schemas.microsoft.com/office/powerpoint/2010/main" val="958896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noGrp="1"/>
          </p:cNvSpPr>
          <p:nvPr>
            <p:ph type="title"/>
          </p:nvPr>
        </p:nvSpPr>
        <p:spPr>
          <a:xfrm>
            <a:off x="726155" y="221651"/>
            <a:ext cx="5467541" cy="843821"/>
          </a:xfrm>
          <a:prstGeom prst="rect">
            <a:avLst/>
          </a:prstGeom>
        </p:spPr>
        <p:txBody>
          <a:bodyPr vert="horz" wrap="square" lIns="0" tIns="12700" rIns="0" bIns="0" rtlCol="0">
            <a:spAutoFit/>
          </a:bodyPr>
          <a:lstStyle/>
          <a:p>
            <a:pPr marL="12700" algn="dist">
              <a:lnSpc>
                <a:spcPct val="100000"/>
              </a:lnSpc>
              <a:spcBef>
                <a:spcPts val="100"/>
              </a:spcBef>
              <a:tabLst>
                <a:tab pos="1949450" algn="l"/>
                <a:tab pos="3886835" algn="l"/>
              </a:tabLst>
            </a:pPr>
            <a:r>
              <a:rPr sz="5400" b="1" dirty="0">
                <a:solidFill>
                  <a:schemeClr val="tx1"/>
                </a:solidFill>
                <a:latin typeface="華康仿宋體W6" panose="02020609000000000000" pitchFamily="49" charset="-120"/>
                <a:ea typeface="華康仿宋體W6" panose="02020609000000000000" pitchFamily="49" charset="-120"/>
                <a:cs typeface="+mn-cs"/>
              </a:rPr>
              <a:t>公	佈	欄</a:t>
            </a:r>
          </a:p>
        </p:txBody>
      </p:sp>
      <p:sp>
        <p:nvSpPr>
          <p:cNvPr id="8" name="object 5"/>
          <p:cNvSpPr txBox="1">
            <a:spLocks/>
          </p:cNvSpPr>
          <p:nvPr/>
        </p:nvSpPr>
        <p:spPr>
          <a:xfrm>
            <a:off x="304800" y="1065472"/>
            <a:ext cx="4916805" cy="628377"/>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4000" b="1" dirty="0">
                <a:solidFill>
                  <a:schemeClr val="tx1"/>
                </a:solidFill>
                <a:latin typeface="華康仿宋體W6" panose="02020609000000000000" pitchFamily="49" charset="-120"/>
                <a:ea typeface="華康仿宋體W6" panose="02020609000000000000" pitchFamily="49" charset="-120"/>
                <a:cs typeface="+mn-cs"/>
              </a:rPr>
              <a:t>教務處</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6323"/>
            <a:ext cx="6858000" cy="4853353"/>
          </a:xfrm>
          <a:prstGeom prst="rect">
            <a:avLst/>
          </a:prstGeom>
        </p:spPr>
      </p:pic>
      <p:pic>
        <p:nvPicPr>
          <p:cNvPr id="7" name="圖片 6">
            <a:extLst>
              <a:ext uri="{FF2B5EF4-FFF2-40B4-BE49-F238E27FC236}">
                <a16:creationId xmlns:a16="http://schemas.microsoft.com/office/drawing/2014/main" id="{9D7E1502-71CD-4349-8646-15D0849F8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6636349"/>
            <a:ext cx="3048000" cy="3048000"/>
          </a:xfrm>
          <a:prstGeom prst="rect">
            <a:avLst/>
          </a:prstGeom>
        </p:spPr>
      </p:pic>
    </p:spTree>
    <p:extLst>
      <p:ext uri="{BB962C8B-B14F-4D97-AF65-F5344CB8AC3E}">
        <p14:creationId xmlns:p14="http://schemas.microsoft.com/office/powerpoint/2010/main" val="414006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noGrp="1"/>
          </p:cNvSpPr>
          <p:nvPr>
            <p:ph type="title"/>
          </p:nvPr>
        </p:nvSpPr>
        <p:spPr>
          <a:xfrm>
            <a:off x="726155" y="221651"/>
            <a:ext cx="5467541" cy="843821"/>
          </a:xfrm>
          <a:prstGeom prst="rect">
            <a:avLst/>
          </a:prstGeom>
        </p:spPr>
        <p:txBody>
          <a:bodyPr vert="horz" wrap="square" lIns="0" tIns="12700" rIns="0" bIns="0" rtlCol="0">
            <a:spAutoFit/>
          </a:bodyPr>
          <a:lstStyle/>
          <a:p>
            <a:pPr marL="12700" algn="dist">
              <a:lnSpc>
                <a:spcPct val="100000"/>
              </a:lnSpc>
              <a:spcBef>
                <a:spcPts val="100"/>
              </a:spcBef>
              <a:tabLst>
                <a:tab pos="1949450" algn="l"/>
                <a:tab pos="3886835" algn="l"/>
              </a:tabLst>
            </a:pPr>
            <a:r>
              <a:rPr sz="5400" b="1" dirty="0">
                <a:solidFill>
                  <a:schemeClr val="tx1"/>
                </a:solidFill>
                <a:latin typeface="華康仿宋體W6" panose="02020609000000000000" pitchFamily="49" charset="-120"/>
                <a:ea typeface="華康仿宋體W6" panose="02020609000000000000" pitchFamily="49" charset="-120"/>
                <a:cs typeface="+mn-cs"/>
              </a:rPr>
              <a:t>公	佈	欄</a:t>
            </a:r>
          </a:p>
        </p:txBody>
      </p:sp>
      <p:sp>
        <p:nvSpPr>
          <p:cNvPr id="8" name="object 5"/>
          <p:cNvSpPr txBox="1">
            <a:spLocks/>
          </p:cNvSpPr>
          <p:nvPr/>
        </p:nvSpPr>
        <p:spPr>
          <a:xfrm>
            <a:off x="304800" y="1065472"/>
            <a:ext cx="4916805" cy="628377"/>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4000" b="1" dirty="0">
                <a:solidFill>
                  <a:schemeClr val="tx1"/>
                </a:solidFill>
                <a:latin typeface="華康仿宋體W6" panose="02020609000000000000" pitchFamily="49" charset="-120"/>
                <a:ea typeface="華康仿宋體W6" panose="02020609000000000000" pitchFamily="49" charset="-120"/>
                <a:cs typeface="+mn-cs"/>
              </a:rPr>
              <a:t>教務處</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526323"/>
            <a:ext cx="6857998" cy="4853353"/>
          </a:xfrm>
          <a:prstGeom prst="rect">
            <a:avLst/>
          </a:prstGeom>
        </p:spPr>
      </p:pic>
      <p:pic>
        <p:nvPicPr>
          <p:cNvPr id="4" name="圖片 3">
            <a:extLst>
              <a:ext uri="{FF2B5EF4-FFF2-40B4-BE49-F238E27FC236}">
                <a16:creationId xmlns:a16="http://schemas.microsoft.com/office/drawing/2014/main" id="{B00232B2-5F6E-44BE-B52C-873B92E01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286" y="6096000"/>
            <a:ext cx="4009427" cy="4009427"/>
          </a:xfrm>
          <a:prstGeom prst="rect">
            <a:avLst/>
          </a:prstGeom>
        </p:spPr>
      </p:pic>
    </p:spTree>
    <p:extLst>
      <p:ext uri="{BB962C8B-B14F-4D97-AF65-F5344CB8AC3E}">
        <p14:creationId xmlns:p14="http://schemas.microsoft.com/office/powerpoint/2010/main" val="3198812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noGrp="1"/>
          </p:cNvSpPr>
          <p:nvPr>
            <p:ph type="title"/>
          </p:nvPr>
        </p:nvSpPr>
        <p:spPr>
          <a:xfrm>
            <a:off x="726155" y="221651"/>
            <a:ext cx="5467541" cy="843821"/>
          </a:xfrm>
          <a:prstGeom prst="rect">
            <a:avLst/>
          </a:prstGeom>
        </p:spPr>
        <p:txBody>
          <a:bodyPr vert="horz" wrap="square" lIns="0" tIns="12700" rIns="0" bIns="0" rtlCol="0">
            <a:spAutoFit/>
          </a:bodyPr>
          <a:lstStyle/>
          <a:p>
            <a:pPr marL="12700" algn="dist">
              <a:lnSpc>
                <a:spcPct val="100000"/>
              </a:lnSpc>
              <a:spcBef>
                <a:spcPts val="100"/>
              </a:spcBef>
              <a:tabLst>
                <a:tab pos="1949450" algn="l"/>
                <a:tab pos="3886835" algn="l"/>
              </a:tabLst>
            </a:pPr>
            <a:r>
              <a:rPr sz="5400" b="1" dirty="0">
                <a:solidFill>
                  <a:schemeClr val="tx1"/>
                </a:solidFill>
                <a:latin typeface="華康仿宋體W6" panose="02020609000000000000" pitchFamily="49" charset="-120"/>
                <a:ea typeface="華康仿宋體W6" panose="02020609000000000000" pitchFamily="49" charset="-120"/>
                <a:cs typeface="+mn-cs"/>
              </a:rPr>
              <a:t>公	佈	欄</a:t>
            </a:r>
          </a:p>
        </p:txBody>
      </p:sp>
      <p:sp>
        <p:nvSpPr>
          <p:cNvPr id="8" name="object 5"/>
          <p:cNvSpPr txBox="1">
            <a:spLocks/>
          </p:cNvSpPr>
          <p:nvPr/>
        </p:nvSpPr>
        <p:spPr>
          <a:xfrm>
            <a:off x="304800" y="1065472"/>
            <a:ext cx="4916805" cy="628377"/>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4000" b="1" dirty="0">
                <a:solidFill>
                  <a:schemeClr val="tx1"/>
                </a:solidFill>
                <a:latin typeface="華康仿宋體W6" panose="02020609000000000000" pitchFamily="49" charset="-120"/>
                <a:ea typeface="華康仿宋體W6" panose="02020609000000000000" pitchFamily="49" charset="-120"/>
                <a:cs typeface="+mn-cs"/>
              </a:rPr>
              <a:t>教務處</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526323"/>
            <a:ext cx="6857998" cy="4853352"/>
          </a:xfrm>
          <a:prstGeom prst="rect">
            <a:avLst/>
          </a:prstGeom>
        </p:spPr>
      </p:pic>
      <p:pic>
        <p:nvPicPr>
          <p:cNvPr id="4" name="圖片 3">
            <a:extLst>
              <a:ext uri="{FF2B5EF4-FFF2-40B4-BE49-F238E27FC236}">
                <a16:creationId xmlns:a16="http://schemas.microsoft.com/office/drawing/2014/main" id="{8DFE4CC8-F9AE-41C5-B11F-B9E76AEBD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162" y="6400800"/>
            <a:ext cx="3505200" cy="3505200"/>
          </a:xfrm>
          <a:prstGeom prst="rect">
            <a:avLst/>
          </a:prstGeom>
        </p:spPr>
      </p:pic>
    </p:spTree>
    <p:extLst>
      <p:ext uri="{BB962C8B-B14F-4D97-AF65-F5344CB8AC3E}">
        <p14:creationId xmlns:p14="http://schemas.microsoft.com/office/powerpoint/2010/main" val="272499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txBox="1">
            <a:spLocks/>
          </p:cNvSpPr>
          <p:nvPr/>
        </p:nvSpPr>
        <p:spPr>
          <a:xfrm>
            <a:off x="726155" y="221651"/>
            <a:ext cx="5467541" cy="843821"/>
          </a:xfrm>
          <a:prstGeom prst="rect">
            <a:avLst/>
          </a:prstGeom>
        </p:spPr>
        <p:txBody>
          <a:bodyPr vert="horz" wrap="square" lIns="0" tIns="12700" rIns="0" bIns="0" rtlCol="0">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gn="dist">
              <a:lnSpc>
                <a:spcPct val="100000"/>
              </a:lnSpc>
              <a:spcBef>
                <a:spcPts val="100"/>
              </a:spcBef>
              <a:tabLst>
                <a:tab pos="1949450" algn="l"/>
                <a:tab pos="3886835" algn="l"/>
              </a:tabLst>
            </a:pPr>
            <a:r>
              <a:rPr lang="zh-TW" altLang="en-US" sz="5400" b="1" dirty="0">
                <a:solidFill>
                  <a:schemeClr val="tx1"/>
                </a:solidFill>
                <a:latin typeface="華康仿宋體W6" panose="02020609000000000000" pitchFamily="49" charset="-120"/>
                <a:ea typeface="華康仿宋體W6" panose="02020609000000000000" pitchFamily="49" charset="-120"/>
                <a:cs typeface="+mn-cs"/>
              </a:rPr>
              <a:t>公	佈	欄</a:t>
            </a:r>
          </a:p>
        </p:txBody>
      </p:sp>
      <p:sp>
        <p:nvSpPr>
          <p:cNvPr id="3" name="object 5"/>
          <p:cNvSpPr txBox="1">
            <a:spLocks/>
          </p:cNvSpPr>
          <p:nvPr/>
        </p:nvSpPr>
        <p:spPr>
          <a:xfrm>
            <a:off x="304800" y="1065472"/>
            <a:ext cx="4916805" cy="628377"/>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4000" b="1" dirty="0">
                <a:solidFill>
                  <a:schemeClr val="tx1"/>
                </a:solidFill>
                <a:latin typeface="華康仿宋體W6" panose="02020609000000000000" pitchFamily="49" charset="-120"/>
                <a:ea typeface="華康仿宋體W6" panose="02020609000000000000" pitchFamily="49" charset="-120"/>
                <a:cs typeface="+mn-cs"/>
              </a:rPr>
              <a:t>學務處</a:t>
            </a:r>
          </a:p>
        </p:txBody>
      </p:sp>
      <p:pic>
        <p:nvPicPr>
          <p:cNvPr id="4" name="圖片 3">
            <a:extLst>
              <a:ext uri="{FF2B5EF4-FFF2-40B4-BE49-F238E27FC236}">
                <a16:creationId xmlns:a16="http://schemas.microsoft.com/office/drawing/2014/main" id="{9669C176-9D5C-4395-96B3-8E5E4F02EC68}"/>
              </a:ext>
            </a:extLst>
          </p:cNvPr>
          <p:cNvPicPr>
            <a:picLocks noChangeAspect="1"/>
          </p:cNvPicPr>
          <p:nvPr/>
        </p:nvPicPr>
        <p:blipFill>
          <a:blip r:embed="rId2"/>
          <a:stretch>
            <a:fillRect/>
          </a:stretch>
        </p:blipFill>
        <p:spPr>
          <a:xfrm>
            <a:off x="0" y="2133600"/>
            <a:ext cx="6858000" cy="4953000"/>
          </a:xfrm>
          <a:prstGeom prst="rect">
            <a:avLst/>
          </a:prstGeom>
        </p:spPr>
      </p:pic>
      <p:pic>
        <p:nvPicPr>
          <p:cNvPr id="6" name="圖片 5">
            <a:extLst>
              <a:ext uri="{FF2B5EF4-FFF2-40B4-BE49-F238E27FC236}">
                <a16:creationId xmlns:a16="http://schemas.microsoft.com/office/drawing/2014/main" id="{4ED0BB4B-9C93-4EB6-8E80-9A85C41371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876"/>
          <a:stretch/>
        </p:blipFill>
        <p:spPr>
          <a:xfrm>
            <a:off x="1676400" y="6852135"/>
            <a:ext cx="3505200" cy="3053865"/>
          </a:xfrm>
          <a:prstGeom prst="rect">
            <a:avLst/>
          </a:prstGeom>
        </p:spPr>
      </p:pic>
    </p:spTree>
    <p:extLst>
      <p:ext uri="{BB962C8B-B14F-4D97-AF65-F5344CB8AC3E}">
        <p14:creationId xmlns:p14="http://schemas.microsoft.com/office/powerpoint/2010/main" val="1914944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txBox="1">
            <a:spLocks/>
          </p:cNvSpPr>
          <p:nvPr/>
        </p:nvSpPr>
        <p:spPr>
          <a:xfrm>
            <a:off x="726155" y="221651"/>
            <a:ext cx="5467541" cy="843821"/>
          </a:xfrm>
          <a:prstGeom prst="rect">
            <a:avLst/>
          </a:prstGeom>
        </p:spPr>
        <p:txBody>
          <a:bodyPr vert="horz" wrap="square" lIns="0" tIns="12700" rIns="0" bIns="0" rtlCol="0">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gn="dist">
              <a:lnSpc>
                <a:spcPct val="100000"/>
              </a:lnSpc>
              <a:spcBef>
                <a:spcPts val="100"/>
              </a:spcBef>
              <a:tabLst>
                <a:tab pos="1949450" algn="l"/>
                <a:tab pos="3886835" algn="l"/>
              </a:tabLst>
            </a:pPr>
            <a:r>
              <a:rPr lang="zh-TW" altLang="en-US" sz="5400" b="1" dirty="0">
                <a:solidFill>
                  <a:schemeClr val="tx1"/>
                </a:solidFill>
                <a:latin typeface="華康仿宋體W6" panose="02020609000000000000" pitchFamily="49" charset="-120"/>
                <a:ea typeface="華康仿宋體W6" panose="02020609000000000000" pitchFamily="49" charset="-120"/>
                <a:cs typeface="+mn-cs"/>
              </a:rPr>
              <a:t>公	佈	欄</a:t>
            </a:r>
          </a:p>
        </p:txBody>
      </p:sp>
      <p:sp>
        <p:nvSpPr>
          <p:cNvPr id="3" name="object 5"/>
          <p:cNvSpPr txBox="1">
            <a:spLocks/>
          </p:cNvSpPr>
          <p:nvPr/>
        </p:nvSpPr>
        <p:spPr>
          <a:xfrm>
            <a:off x="304800" y="1065472"/>
            <a:ext cx="4916805" cy="628377"/>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4000" b="1" dirty="0">
                <a:solidFill>
                  <a:schemeClr val="tx1"/>
                </a:solidFill>
                <a:latin typeface="華康仿宋體W6" panose="02020609000000000000" pitchFamily="49" charset="-120"/>
                <a:ea typeface="華康仿宋體W6" panose="02020609000000000000" pitchFamily="49" charset="-120"/>
                <a:cs typeface="+mn-cs"/>
              </a:rPr>
              <a:t>學務處</a:t>
            </a:r>
          </a:p>
        </p:txBody>
      </p:sp>
      <p:pic>
        <p:nvPicPr>
          <p:cNvPr id="5" name="圖片 4">
            <a:extLst>
              <a:ext uri="{FF2B5EF4-FFF2-40B4-BE49-F238E27FC236}">
                <a16:creationId xmlns:a16="http://schemas.microsoft.com/office/drawing/2014/main" id="{DDB2070A-9953-4111-960A-D457B982704B}"/>
              </a:ext>
            </a:extLst>
          </p:cNvPr>
          <p:cNvPicPr>
            <a:picLocks noChangeAspect="1"/>
          </p:cNvPicPr>
          <p:nvPr/>
        </p:nvPicPr>
        <p:blipFill>
          <a:blip r:embed="rId2"/>
          <a:stretch>
            <a:fillRect/>
          </a:stretch>
        </p:blipFill>
        <p:spPr>
          <a:xfrm>
            <a:off x="876300" y="1909293"/>
            <a:ext cx="5105400" cy="5020310"/>
          </a:xfrm>
          <a:prstGeom prst="rect">
            <a:avLst/>
          </a:prstGeom>
        </p:spPr>
      </p:pic>
      <p:pic>
        <p:nvPicPr>
          <p:cNvPr id="8" name="圖片 7">
            <a:extLst>
              <a:ext uri="{FF2B5EF4-FFF2-40B4-BE49-F238E27FC236}">
                <a16:creationId xmlns:a16="http://schemas.microsoft.com/office/drawing/2014/main" id="{46A362D1-9F78-4C92-88A7-0D81EFE1A4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13131"/>
          <a:stretch/>
        </p:blipFill>
        <p:spPr>
          <a:xfrm>
            <a:off x="1714497" y="7399421"/>
            <a:ext cx="3429006" cy="2292949"/>
          </a:xfrm>
          <a:prstGeom prst="rect">
            <a:avLst/>
          </a:prstGeom>
        </p:spPr>
      </p:pic>
    </p:spTree>
    <p:extLst>
      <p:ext uri="{BB962C8B-B14F-4D97-AF65-F5344CB8AC3E}">
        <p14:creationId xmlns:p14="http://schemas.microsoft.com/office/powerpoint/2010/main" val="2990981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noGrp="1"/>
          </p:cNvSpPr>
          <p:nvPr>
            <p:ph type="title"/>
          </p:nvPr>
        </p:nvSpPr>
        <p:spPr>
          <a:xfrm>
            <a:off x="726155" y="221651"/>
            <a:ext cx="5467541" cy="843821"/>
          </a:xfrm>
          <a:prstGeom prst="rect">
            <a:avLst/>
          </a:prstGeom>
        </p:spPr>
        <p:txBody>
          <a:bodyPr vert="horz" wrap="square" lIns="0" tIns="12700" rIns="0" bIns="0" rtlCol="0">
            <a:spAutoFit/>
          </a:bodyPr>
          <a:lstStyle/>
          <a:p>
            <a:pPr marL="12700" algn="dist">
              <a:lnSpc>
                <a:spcPct val="100000"/>
              </a:lnSpc>
              <a:spcBef>
                <a:spcPts val="100"/>
              </a:spcBef>
              <a:tabLst>
                <a:tab pos="1949450" algn="l"/>
                <a:tab pos="3886835" algn="l"/>
              </a:tabLst>
            </a:pPr>
            <a:r>
              <a:rPr sz="5400" b="1" dirty="0">
                <a:solidFill>
                  <a:schemeClr val="tx1"/>
                </a:solidFill>
                <a:latin typeface="華康仿宋體W6" panose="02020609000000000000" pitchFamily="49" charset="-120"/>
                <a:ea typeface="華康仿宋體W6" panose="02020609000000000000" pitchFamily="49" charset="-120"/>
                <a:cs typeface="+mn-cs"/>
              </a:rPr>
              <a:t>公	佈	欄</a:t>
            </a:r>
          </a:p>
        </p:txBody>
      </p:sp>
      <p:sp>
        <p:nvSpPr>
          <p:cNvPr id="8" name="object 5"/>
          <p:cNvSpPr txBox="1">
            <a:spLocks/>
          </p:cNvSpPr>
          <p:nvPr/>
        </p:nvSpPr>
        <p:spPr>
          <a:xfrm>
            <a:off x="304800" y="1065472"/>
            <a:ext cx="4916805" cy="628377"/>
          </a:xfrm>
          <a:prstGeom prst="rect">
            <a:avLst/>
          </a:prstGeom>
        </p:spPr>
        <p:txBody>
          <a:bodyPr vert="horz" wrap="square" lIns="0" tIns="12700" rIns="0" bIns="0" rtlCol="0" anchor="ctr">
            <a:spAutoFit/>
          </a:bodyPr>
          <a:lst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a:lstStyle>
          <a:p>
            <a:pPr marL="12700">
              <a:lnSpc>
                <a:spcPct val="100000"/>
              </a:lnSpc>
              <a:spcBef>
                <a:spcPts val="100"/>
              </a:spcBef>
              <a:tabLst>
                <a:tab pos="1949450" algn="l"/>
                <a:tab pos="3886835" algn="l"/>
              </a:tabLst>
            </a:pPr>
            <a:r>
              <a:rPr lang="zh-TW" altLang="en-US" sz="4000" b="1" dirty="0">
                <a:solidFill>
                  <a:schemeClr val="tx1"/>
                </a:solidFill>
                <a:latin typeface="華康仿宋體W6" panose="02020609000000000000" pitchFamily="49" charset="-120"/>
                <a:ea typeface="華康仿宋體W6" panose="02020609000000000000" pitchFamily="49" charset="-120"/>
                <a:cs typeface="+mn-cs"/>
              </a:rPr>
              <a:t>輔導室</a:t>
            </a: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b="8731"/>
          <a:stretch/>
        </p:blipFill>
        <p:spPr>
          <a:xfrm>
            <a:off x="5708406" y="8892804"/>
            <a:ext cx="970580" cy="885835"/>
          </a:xfrm>
          <a:prstGeom prst="rect">
            <a:avLst/>
          </a:prstGeom>
        </p:spPr>
      </p:pic>
      <p:sp>
        <p:nvSpPr>
          <p:cNvPr id="5" name="文字方塊 4">
            <a:extLst>
              <a:ext uri="{FF2B5EF4-FFF2-40B4-BE49-F238E27FC236}">
                <a16:creationId xmlns:a16="http://schemas.microsoft.com/office/drawing/2014/main" id="{20242B29-2068-4D9F-A8E7-F5D649BEF1BF}"/>
              </a:ext>
            </a:extLst>
          </p:cNvPr>
          <p:cNvSpPr txBox="1"/>
          <p:nvPr/>
        </p:nvSpPr>
        <p:spPr>
          <a:xfrm>
            <a:off x="642410" y="3952975"/>
            <a:ext cx="5598445" cy="279448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TW" altLang="en-US" sz="2400" b="1" dirty="0">
                <a:solidFill>
                  <a:srgbClr val="FF0000"/>
                </a:solidFill>
                <a:latin typeface="微軟正黑體" panose="020B0604030504040204" pitchFamily="34" charset="-120"/>
                <a:ea typeface="微軟正黑體" panose="020B0604030504040204" pitchFamily="34" charset="-120"/>
              </a:rPr>
              <a:t>欲報名者</a:t>
            </a:r>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請於</a:t>
            </a:r>
            <a:r>
              <a:rPr lang="en-US" altLang="zh-TW"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112/2/13</a:t>
            </a:r>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開學當日</a:t>
            </a:r>
            <a:r>
              <a:rPr lang="zh-TW" altLang="en-US" sz="2400" b="1" dirty="0">
                <a:solidFill>
                  <a:srgbClr val="FF0000"/>
                </a:solidFill>
                <a:latin typeface="微軟正黑體" panose="020B0604030504040204" pitchFamily="34" charset="-120"/>
                <a:ea typeface="微軟正黑體" panose="020B0604030504040204" pitchFamily="34" charset="-120"/>
              </a:rPr>
              <a:t>詢問本校特教組張雅婷組長</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a:lnSpc>
                <a:spcPct val="150000"/>
              </a:lnSpc>
              <a:buFont typeface="Arial" panose="020B0604020202020204" pitchFamily="34" charset="0"/>
              <a:buChar char="•"/>
            </a:pPr>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校內收件至</a:t>
            </a:r>
            <a:r>
              <a:rPr lang="en-US" altLang="zh-TW"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112/2/21</a:t>
            </a:r>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為止</a:t>
            </a: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需預留校內相關行政作業時間</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a:lnSpc>
                <a:spcPct val="150000"/>
              </a:lnSpc>
              <a:buFont typeface="Arial" panose="020B0604020202020204" pitchFamily="34" charset="0"/>
              <a:buChar char="•"/>
            </a:pPr>
            <a:r>
              <a:rPr lang="zh-TW" altLang="en-US" sz="2400" b="1" dirty="0">
                <a:solidFill>
                  <a:srgbClr val="FF0000"/>
                </a:solidFill>
                <a:latin typeface="微軟正黑體" panose="020B0604030504040204" pitchFamily="34" charset="-120"/>
                <a:ea typeface="微軟正黑體" panose="020B0604030504040204" pitchFamily="34" charset="-120"/>
              </a:rPr>
              <a:t>歡迎來電詢問：</a:t>
            </a:r>
            <a:r>
              <a:rPr lang="en-US" altLang="zh-TW" sz="2400" b="1" dirty="0">
                <a:solidFill>
                  <a:srgbClr val="FF0000"/>
                </a:solidFill>
                <a:latin typeface="微軟正黑體" panose="020B0604030504040204" pitchFamily="34" charset="-120"/>
                <a:ea typeface="微軟正黑體" panose="020B0604030504040204" pitchFamily="34" charset="-120"/>
              </a:rPr>
              <a:t>27215078-560</a:t>
            </a:r>
          </a:p>
        </p:txBody>
      </p:sp>
      <p:pic>
        <p:nvPicPr>
          <p:cNvPr id="3" name="圖片 2">
            <a:extLst>
              <a:ext uri="{FF2B5EF4-FFF2-40B4-BE49-F238E27FC236}">
                <a16:creationId xmlns:a16="http://schemas.microsoft.com/office/drawing/2014/main" id="{03F7F273-FB54-4959-8B06-13B549C06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82" y="6518858"/>
            <a:ext cx="3387142" cy="3387142"/>
          </a:xfrm>
          <a:prstGeom prst="rect">
            <a:avLst/>
          </a:prstGeom>
        </p:spPr>
      </p:pic>
      <p:sp>
        <p:nvSpPr>
          <p:cNvPr id="4" name="文字方塊 3">
            <a:extLst>
              <a:ext uri="{FF2B5EF4-FFF2-40B4-BE49-F238E27FC236}">
                <a16:creationId xmlns:a16="http://schemas.microsoft.com/office/drawing/2014/main" id="{A5E86341-F5C0-4806-AE67-B677BA064104}"/>
              </a:ext>
            </a:extLst>
          </p:cNvPr>
          <p:cNvSpPr txBox="1"/>
          <p:nvPr/>
        </p:nvSpPr>
        <p:spPr>
          <a:xfrm>
            <a:off x="819448" y="1896981"/>
            <a:ext cx="5424883" cy="954107"/>
          </a:xfrm>
          <a:prstGeom prst="rect">
            <a:avLst/>
          </a:prstGeom>
          <a:noFill/>
        </p:spPr>
        <p:txBody>
          <a:bodyPr wrap="none" rtlCol="0">
            <a:spAutoFit/>
          </a:bodyPr>
          <a:lstStyle/>
          <a:p>
            <a:pPr algn="ctr"/>
            <a:r>
              <a:rPr lang="zh-TW" altLang="en-US" sz="2800" b="1" dirty="0">
                <a:solidFill>
                  <a:schemeClr val="accent1">
                    <a:lumMod val="50000"/>
                  </a:schemeClr>
                </a:solidFill>
                <a:effectLst>
                  <a:outerShdw blurRad="38100" dist="38100" dir="2700000" algn="tl">
                    <a:srgbClr val="000000">
                      <a:alpha val="43137"/>
                    </a:srgbClr>
                  </a:outerShdw>
                </a:effectLst>
              </a:rPr>
              <a:t>臺灣北區</a:t>
            </a:r>
            <a:r>
              <a:rPr lang="en-US" altLang="zh-TW" sz="2800" b="1" dirty="0">
                <a:solidFill>
                  <a:schemeClr val="accent1">
                    <a:lumMod val="50000"/>
                  </a:schemeClr>
                </a:solidFill>
                <a:effectLst>
                  <a:outerShdw blurRad="38100" dist="38100" dir="2700000" algn="tl">
                    <a:srgbClr val="000000">
                      <a:alpha val="43137"/>
                    </a:srgbClr>
                  </a:outerShdw>
                </a:effectLst>
              </a:rPr>
              <a:t>112</a:t>
            </a:r>
            <a:r>
              <a:rPr lang="zh-TW" altLang="en-US" sz="2800" b="1" dirty="0">
                <a:solidFill>
                  <a:schemeClr val="accent1">
                    <a:lumMod val="50000"/>
                  </a:schemeClr>
                </a:solidFill>
                <a:effectLst>
                  <a:outerShdw blurRad="38100" dist="38100" dir="2700000" algn="tl">
                    <a:srgbClr val="000000">
                      <a:alpha val="43137"/>
                    </a:srgbClr>
                  </a:outerShdw>
                </a:effectLst>
              </a:rPr>
              <a:t>學年度高級中等學校</a:t>
            </a:r>
            <a:endParaRPr lang="en-US" altLang="zh-TW" sz="2800" b="1" dirty="0">
              <a:solidFill>
                <a:schemeClr val="accent1">
                  <a:lumMod val="50000"/>
                </a:schemeClr>
              </a:solidFill>
              <a:effectLst>
                <a:outerShdw blurRad="38100" dist="38100" dir="2700000" algn="tl">
                  <a:srgbClr val="000000">
                    <a:alpha val="43137"/>
                  </a:srgbClr>
                </a:outerShdw>
              </a:effectLst>
            </a:endParaRPr>
          </a:p>
          <a:p>
            <a:pPr algn="ctr"/>
            <a:r>
              <a:rPr lang="zh-TW" altLang="en-US" sz="2800" b="1" dirty="0">
                <a:solidFill>
                  <a:srgbClr val="CC0099"/>
                </a:solidFill>
                <a:effectLst>
                  <a:outerShdw blurRad="38100" dist="38100" dir="2700000" algn="tl">
                    <a:srgbClr val="000000">
                      <a:alpha val="43137"/>
                    </a:srgbClr>
                  </a:outerShdw>
                </a:effectLst>
              </a:rPr>
              <a:t>藝術才能班</a:t>
            </a:r>
            <a:r>
              <a:rPr lang="zh-TW" altLang="en-US" sz="2800" b="1" dirty="0">
                <a:solidFill>
                  <a:schemeClr val="accent1">
                    <a:lumMod val="50000"/>
                  </a:schemeClr>
                </a:solidFill>
                <a:effectLst>
                  <a:outerShdw blurRad="38100" dist="38100" dir="2700000" algn="tl">
                    <a:srgbClr val="000000">
                      <a:alpha val="43137"/>
                    </a:srgbClr>
                  </a:outerShdw>
                </a:effectLst>
              </a:rPr>
              <a:t>特色招生甄選入學</a:t>
            </a:r>
          </a:p>
        </p:txBody>
      </p:sp>
      <p:sp>
        <p:nvSpPr>
          <p:cNvPr id="9" name="文字方塊 8">
            <a:extLst>
              <a:ext uri="{FF2B5EF4-FFF2-40B4-BE49-F238E27FC236}">
                <a16:creationId xmlns:a16="http://schemas.microsoft.com/office/drawing/2014/main" id="{7D9AD080-7DD5-49AA-816B-86FB42D362E7}"/>
              </a:ext>
            </a:extLst>
          </p:cNvPr>
          <p:cNvSpPr txBox="1"/>
          <p:nvPr/>
        </p:nvSpPr>
        <p:spPr>
          <a:xfrm>
            <a:off x="1182528" y="3113327"/>
            <a:ext cx="4698722"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舞蹈、美術、音樂、戲劇</a:t>
            </a:r>
          </a:p>
        </p:txBody>
      </p:sp>
    </p:spTree>
    <p:extLst>
      <p:ext uri="{BB962C8B-B14F-4D97-AF65-F5344CB8AC3E}">
        <p14:creationId xmlns:p14="http://schemas.microsoft.com/office/powerpoint/2010/main" val="2561223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42943"/>
            <a:ext cx="6477000" cy="8946356"/>
          </a:xfrm>
          <a:prstGeom prst="rect">
            <a:avLst/>
          </a:prstGeom>
        </p:spPr>
      </p:pic>
      <p:sp>
        <p:nvSpPr>
          <p:cNvPr id="4" name="文字方塊 3">
            <a:extLst>
              <a:ext uri="{FF2B5EF4-FFF2-40B4-BE49-F238E27FC236}">
                <a16:creationId xmlns:a16="http://schemas.microsoft.com/office/drawing/2014/main" id="{9B2B9DF5-A1B0-402A-98E5-EFACD0143BEE}"/>
              </a:ext>
            </a:extLst>
          </p:cNvPr>
          <p:cNvSpPr txBox="1"/>
          <p:nvPr/>
        </p:nvSpPr>
        <p:spPr>
          <a:xfrm>
            <a:off x="1079638" y="335204"/>
            <a:ext cx="4288353" cy="584775"/>
          </a:xfrm>
          <a:prstGeom prst="rect">
            <a:avLst/>
          </a:prstGeom>
          <a:noFill/>
        </p:spPr>
        <p:txBody>
          <a:bodyPr wrap="none" rtlCol="0">
            <a:spAutoFit/>
          </a:bodyPr>
          <a:lstStyle/>
          <a:p>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舞蹈班</a:t>
            </a:r>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重要日程表</a:t>
            </a:r>
          </a:p>
        </p:txBody>
      </p:sp>
      <p:pic>
        <p:nvPicPr>
          <p:cNvPr id="7" name="圖片 6">
            <a:extLst>
              <a:ext uri="{FF2B5EF4-FFF2-40B4-BE49-F238E27FC236}">
                <a16:creationId xmlns:a16="http://schemas.microsoft.com/office/drawing/2014/main" id="{2FBAD7C5-5A9C-45F0-9C12-EB480F3A22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731"/>
          <a:stretch/>
        </p:blipFill>
        <p:spPr>
          <a:xfrm>
            <a:off x="5658820" y="184673"/>
            <a:ext cx="970580" cy="885835"/>
          </a:xfrm>
          <a:prstGeom prst="rect">
            <a:avLst/>
          </a:prstGeom>
        </p:spPr>
      </p:pic>
    </p:spTree>
    <p:extLst>
      <p:ext uri="{BB962C8B-B14F-4D97-AF65-F5344CB8AC3E}">
        <p14:creationId xmlns:p14="http://schemas.microsoft.com/office/powerpoint/2010/main" val="131388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919979"/>
            <a:ext cx="6515100" cy="8986021"/>
          </a:xfrm>
          <a:prstGeom prst="rect">
            <a:avLst/>
          </a:prstGeom>
        </p:spPr>
      </p:pic>
      <p:sp>
        <p:nvSpPr>
          <p:cNvPr id="5" name="文字方塊 4">
            <a:extLst>
              <a:ext uri="{FF2B5EF4-FFF2-40B4-BE49-F238E27FC236}">
                <a16:creationId xmlns:a16="http://schemas.microsoft.com/office/drawing/2014/main" id="{65EEE4E0-5BEF-4F72-BBC1-0BFB049F0020}"/>
              </a:ext>
            </a:extLst>
          </p:cNvPr>
          <p:cNvSpPr txBox="1"/>
          <p:nvPr/>
        </p:nvSpPr>
        <p:spPr>
          <a:xfrm>
            <a:off x="1079638" y="335204"/>
            <a:ext cx="4288353" cy="584775"/>
          </a:xfrm>
          <a:prstGeom prst="rect">
            <a:avLst/>
          </a:prstGeom>
          <a:noFill/>
        </p:spPr>
        <p:txBody>
          <a:bodyPr wrap="none" rtlCol="0">
            <a:spAutoFit/>
          </a:bodyPr>
          <a:lstStyle/>
          <a:p>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美術班</a:t>
            </a:r>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重要日程表</a:t>
            </a:r>
          </a:p>
        </p:txBody>
      </p:sp>
      <p:pic>
        <p:nvPicPr>
          <p:cNvPr id="6" name="圖片 5">
            <a:extLst>
              <a:ext uri="{FF2B5EF4-FFF2-40B4-BE49-F238E27FC236}">
                <a16:creationId xmlns:a16="http://schemas.microsoft.com/office/drawing/2014/main" id="{367B49ED-BAA7-490B-83B0-8BDFE6BC7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731"/>
          <a:stretch/>
        </p:blipFill>
        <p:spPr>
          <a:xfrm>
            <a:off x="5658820" y="184673"/>
            <a:ext cx="970580" cy="885835"/>
          </a:xfrm>
          <a:prstGeom prst="rect">
            <a:avLst/>
          </a:prstGeom>
        </p:spPr>
      </p:pic>
    </p:spTree>
    <p:extLst>
      <p:ext uri="{BB962C8B-B14F-4D97-AF65-F5344CB8AC3E}">
        <p14:creationId xmlns:p14="http://schemas.microsoft.com/office/powerpoint/2010/main" val="1513255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19979"/>
            <a:ext cx="6324599" cy="8986021"/>
          </a:xfrm>
          <a:prstGeom prst="rect">
            <a:avLst/>
          </a:prstGeom>
        </p:spPr>
      </p:pic>
      <p:sp>
        <p:nvSpPr>
          <p:cNvPr id="4" name="文字方塊 3">
            <a:extLst>
              <a:ext uri="{FF2B5EF4-FFF2-40B4-BE49-F238E27FC236}">
                <a16:creationId xmlns:a16="http://schemas.microsoft.com/office/drawing/2014/main" id="{B7EEBF81-2B64-4EDF-BF86-29165BF302FE}"/>
              </a:ext>
            </a:extLst>
          </p:cNvPr>
          <p:cNvSpPr txBox="1"/>
          <p:nvPr/>
        </p:nvSpPr>
        <p:spPr>
          <a:xfrm>
            <a:off x="1079638" y="335204"/>
            <a:ext cx="4288353" cy="584775"/>
          </a:xfrm>
          <a:prstGeom prst="rect">
            <a:avLst/>
          </a:prstGeom>
          <a:noFill/>
        </p:spPr>
        <p:txBody>
          <a:bodyPr wrap="none" rtlCol="0">
            <a:spAutoFit/>
          </a:bodyPr>
          <a:lstStyle/>
          <a:p>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音樂班</a:t>
            </a:r>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重要日程表</a:t>
            </a:r>
          </a:p>
        </p:txBody>
      </p:sp>
      <p:pic>
        <p:nvPicPr>
          <p:cNvPr id="5" name="圖片 4">
            <a:extLst>
              <a:ext uri="{FF2B5EF4-FFF2-40B4-BE49-F238E27FC236}">
                <a16:creationId xmlns:a16="http://schemas.microsoft.com/office/drawing/2014/main" id="{ADF570A3-3EAD-4019-B43C-E13DCC27A0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731"/>
          <a:stretch/>
        </p:blipFill>
        <p:spPr>
          <a:xfrm>
            <a:off x="5658820" y="184673"/>
            <a:ext cx="970580" cy="885835"/>
          </a:xfrm>
          <a:prstGeom prst="rect">
            <a:avLst/>
          </a:prstGeom>
        </p:spPr>
      </p:pic>
    </p:spTree>
    <p:extLst>
      <p:ext uri="{BB962C8B-B14F-4D97-AF65-F5344CB8AC3E}">
        <p14:creationId xmlns:p14="http://schemas.microsoft.com/office/powerpoint/2010/main" val="137544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8702C9F-0819-46C5-9B21-A6BFE3F44C74}"/>
              </a:ext>
            </a:extLst>
          </p:cNvPr>
          <p:cNvSpPr txBox="1"/>
          <p:nvPr/>
        </p:nvSpPr>
        <p:spPr>
          <a:xfrm>
            <a:off x="0" y="8890337"/>
            <a:ext cx="6858000" cy="1015663"/>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sz="2000" b="1" dirty="0">
                <a:effectLst>
                  <a:outerShdw blurRad="38100" dist="38100" dir="2700000" algn="tl">
                    <a:srgbClr val="000000">
                      <a:alpha val="43137"/>
                    </a:srgbClr>
                  </a:outerShdw>
                </a:effectLst>
              </a:rPr>
              <a:t>懷生國中在臺北市深耕籃球運動多年，一直是北部籃球名校之一，學校的籃球隊實力不容小覷，是許多優秀選手首選的學校，歡迎喜歡打球的國小生加入。</a:t>
            </a:r>
          </a:p>
        </p:txBody>
      </p:sp>
      <p:pic>
        <p:nvPicPr>
          <p:cNvPr id="5" name="圖片 4">
            <a:extLst>
              <a:ext uri="{FF2B5EF4-FFF2-40B4-BE49-F238E27FC236}">
                <a16:creationId xmlns:a16="http://schemas.microsoft.com/office/drawing/2014/main" id="{E02BABA9-C865-453B-9057-7DCE872E8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8890337"/>
          </a:xfrm>
          <a:prstGeom prst="rect">
            <a:avLst/>
          </a:prstGeom>
        </p:spPr>
      </p:pic>
    </p:spTree>
    <p:extLst>
      <p:ext uri="{BB962C8B-B14F-4D97-AF65-F5344CB8AC3E}">
        <p14:creationId xmlns:p14="http://schemas.microsoft.com/office/powerpoint/2010/main" val="331055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9979"/>
            <a:ext cx="6400800" cy="8986021"/>
          </a:xfrm>
          <a:prstGeom prst="rect">
            <a:avLst/>
          </a:prstGeom>
        </p:spPr>
      </p:pic>
      <p:sp>
        <p:nvSpPr>
          <p:cNvPr id="4" name="文字方塊 3">
            <a:extLst>
              <a:ext uri="{FF2B5EF4-FFF2-40B4-BE49-F238E27FC236}">
                <a16:creationId xmlns:a16="http://schemas.microsoft.com/office/drawing/2014/main" id="{1A0530C3-CF5F-4D6D-8E1C-FAE939752D95}"/>
              </a:ext>
            </a:extLst>
          </p:cNvPr>
          <p:cNvSpPr txBox="1"/>
          <p:nvPr/>
        </p:nvSpPr>
        <p:spPr>
          <a:xfrm>
            <a:off x="1079638" y="335204"/>
            <a:ext cx="4288353" cy="584775"/>
          </a:xfrm>
          <a:prstGeom prst="rect">
            <a:avLst/>
          </a:prstGeom>
          <a:noFill/>
        </p:spPr>
        <p:txBody>
          <a:bodyPr wrap="none" rtlCol="0">
            <a:spAutoFit/>
          </a:bodyPr>
          <a:lstStyle/>
          <a:p>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戲劇班</a:t>
            </a:r>
            <a:r>
              <a:rPr lang="en-US" altLang="zh-TW" sz="3200" b="1" dirty="0">
                <a:ln w="6600">
                  <a:solidFill>
                    <a:schemeClr val="accent2"/>
                  </a:solidFill>
                  <a:prstDash val="solid"/>
                </a:ln>
                <a:solidFill>
                  <a:srgbClr val="FFFFFF"/>
                </a:solidFill>
                <a:effectLst>
                  <a:outerShdw dist="38100" dir="2700000" algn="tl" rotWithShape="0">
                    <a:schemeClr val="accent2"/>
                  </a:outerShdw>
                </a:effectLst>
              </a:rPr>
              <a:t>】</a:t>
            </a: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重要日程表</a:t>
            </a:r>
          </a:p>
        </p:txBody>
      </p:sp>
      <p:pic>
        <p:nvPicPr>
          <p:cNvPr id="5" name="圖片 4">
            <a:extLst>
              <a:ext uri="{FF2B5EF4-FFF2-40B4-BE49-F238E27FC236}">
                <a16:creationId xmlns:a16="http://schemas.microsoft.com/office/drawing/2014/main" id="{220697BA-A5E4-41E8-9695-DD66E5F823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731"/>
          <a:stretch/>
        </p:blipFill>
        <p:spPr>
          <a:xfrm>
            <a:off x="5658820" y="184673"/>
            <a:ext cx="970580" cy="885835"/>
          </a:xfrm>
          <a:prstGeom prst="rect">
            <a:avLst/>
          </a:prstGeom>
        </p:spPr>
      </p:pic>
    </p:spTree>
    <p:extLst>
      <p:ext uri="{BB962C8B-B14F-4D97-AF65-F5344CB8AC3E}">
        <p14:creationId xmlns:p14="http://schemas.microsoft.com/office/powerpoint/2010/main" val="1681952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332E48E2-A836-4C9F-BAB2-EBCFD2514A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8977" y="1160691"/>
            <a:ext cx="2461807" cy="2461807"/>
          </a:xfrm>
          <a:prstGeom prst="rect">
            <a:avLst/>
          </a:prstGeom>
        </p:spPr>
      </p:pic>
      <p:sp>
        <p:nvSpPr>
          <p:cNvPr id="4" name="文字方塊 3"/>
          <p:cNvSpPr txBox="1"/>
          <p:nvPr/>
        </p:nvSpPr>
        <p:spPr>
          <a:xfrm>
            <a:off x="36095" y="105917"/>
            <a:ext cx="6553200" cy="769441"/>
          </a:xfrm>
          <a:prstGeom prst="rect">
            <a:avLst/>
          </a:prstGeom>
          <a:solidFill>
            <a:schemeClr val="accent2">
              <a:lumMod val="20000"/>
              <a:lumOff val="80000"/>
            </a:schemeClr>
          </a:solidFill>
        </p:spPr>
        <p:txBody>
          <a:bodyPr wrap="square" lIns="91440" tIns="45720" rIns="91440" bIns="45720" rtlCol="0" anchor="t">
            <a:spAutoFit/>
          </a:bodyPr>
          <a:lstStyle/>
          <a:p>
            <a:r>
              <a:rPr lang="zh-TW" altLang="en-US" sz="4400" dirty="0">
                <a:solidFill>
                  <a:srgbClr val="C00000"/>
                </a:solidFill>
                <a:latin typeface="華康中特圓體(P)" panose="020F0800000000000000" pitchFamily="34" charset="-120"/>
                <a:ea typeface="華康中特圓體(P)"/>
              </a:rPr>
              <a:t>跟著懷生學英語</a:t>
            </a:r>
          </a:p>
        </p:txBody>
      </p:sp>
      <p:sp>
        <p:nvSpPr>
          <p:cNvPr id="6" name="矩形 5"/>
          <p:cNvSpPr/>
          <p:nvPr/>
        </p:nvSpPr>
        <p:spPr>
          <a:xfrm>
            <a:off x="475817" y="908993"/>
            <a:ext cx="6435756" cy="1754326"/>
          </a:xfrm>
          <a:prstGeom prst="rect">
            <a:avLst/>
          </a:prstGeom>
        </p:spPr>
        <p:txBody>
          <a:bodyPr wrap="square">
            <a:spAutoFit/>
          </a:bodyPr>
          <a:lstStyle/>
          <a:p>
            <a:endParaRPr lang="en-US" altLang="zh-TW" sz="3600" dirty="0"/>
          </a:p>
          <a:p>
            <a:endParaRPr lang="en-US" altLang="zh-TW" sz="3600" dirty="0"/>
          </a:p>
          <a:p>
            <a:endParaRPr lang="zh-TW" altLang="en-US" sz="3600" dirty="0"/>
          </a:p>
        </p:txBody>
      </p:sp>
      <p:pic>
        <p:nvPicPr>
          <p:cNvPr id="3" name="圖片 6">
            <a:extLst>
              <a:ext uri="{FF2B5EF4-FFF2-40B4-BE49-F238E27FC236}">
                <a16:creationId xmlns:a16="http://schemas.microsoft.com/office/drawing/2014/main" id="{4487B5C9-B479-4E74-B605-E388D3A9DF99}"/>
              </a:ext>
            </a:extLst>
          </p:cNvPr>
          <p:cNvPicPr>
            <a:picLocks noChangeAspect="1"/>
          </p:cNvPicPr>
          <p:nvPr/>
        </p:nvPicPr>
        <p:blipFill>
          <a:blip r:embed="rId3"/>
          <a:stretch>
            <a:fillRect/>
          </a:stretch>
        </p:blipFill>
        <p:spPr>
          <a:xfrm>
            <a:off x="4572000" y="105918"/>
            <a:ext cx="2191674" cy="978882"/>
          </a:xfrm>
          <a:prstGeom prst="rect">
            <a:avLst/>
          </a:prstGeom>
        </p:spPr>
      </p:pic>
      <p:sp>
        <p:nvSpPr>
          <p:cNvPr id="2" name="矩形 1">
            <a:extLst>
              <a:ext uri="{FF2B5EF4-FFF2-40B4-BE49-F238E27FC236}">
                <a16:creationId xmlns:a16="http://schemas.microsoft.com/office/drawing/2014/main" id="{3360075A-8596-4679-AA26-2C45C327D1D5}"/>
              </a:ext>
            </a:extLst>
          </p:cNvPr>
          <p:cNvSpPr/>
          <p:nvPr/>
        </p:nvSpPr>
        <p:spPr>
          <a:xfrm>
            <a:off x="475816" y="2151053"/>
            <a:ext cx="5772583" cy="6714915"/>
          </a:xfrm>
          <a:prstGeom prst="rect">
            <a:avLst/>
          </a:prstGeom>
        </p:spPr>
        <p:txBody>
          <a:bodyPr wrap="square">
            <a:spAutoFit/>
          </a:bodyPr>
          <a:lstStyle/>
          <a:p>
            <a:pPr algn="just">
              <a:lnSpc>
                <a:spcPct val="150000"/>
              </a:lnSpc>
            </a:pPr>
            <a:r>
              <a:rPr lang="en-US" altLang="zh-TW" sz="1700" dirty="0">
                <a:latin typeface="Arial" panose="020B0604020202020204" pitchFamily="34" charset="0"/>
                <a:cs typeface="Arial" panose="020B0604020202020204" pitchFamily="34" charset="0"/>
              </a:rPr>
              <a:t>We've had some cold weather recently.</a:t>
            </a:r>
          </a:p>
          <a:p>
            <a:pPr algn="just">
              <a:lnSpc>
                <a:spcPct val="150000"/>
              </a:lnSpc>
            </a:pPr>
            <a:r>
              <a:rPr lang="en-US" altLang="zh-TW" sz="1700" dirty="0">
                <a:latin typeface="Arial" panose="020B0604020202020204" pitchFamily="34" charset="0"/>
                <a:cs typeface="Arial" panose="020B0604020202020204" pitchFamily="34" charset="0"/>
              </a:rPr>
              <a:t>So you may be surprised to know...</a:t>
            </a:r>
          </a:p>
          <a:p>
            <a:pPr algn="just">
              <a:lnSpc>
                <a:spcPct val="150000"/>
              </a:lnSpc>
            </a:pPr>
            <a:r>
              <a:rPr lang="en-US" altLang="zh-TW" sz="1700" dirty="0">
                <a:latin typeface="Arial" panose="020B0604020202020204" pitchFamily="34" charset="0"/>
                <a:cs typeface="Arial" panose="020B0604020202020204" pitchFamily="34" charset="0"/>
              </a:rPr>
              <a:t>Our planet was closest to the Sun last week.</a:t>
            </a:r>
          </a:p>
          <a:p>
            <a:pPr algn="just">
              <a:lnSpc>
                <a:spcPct val="150000"/>
              </a:lnSpc>
            </a:pPr>
            <a:r>
              <a:rPr lang="en-US" altLang="zh-TW" sz="1700" dirty="0">
                <a:latin typeface="Arial" panose="020B0604020202020204" pitchFamily="34" charset="0"/>
                <a:cs typeface="Arial" panose="020B0604020202020204" pitchFamily="34" charset="0"/>
              </a:rPr>
              <a:t>The Earth </a:t>
            </a:r>
            <a:r>
              <a:rPr lang="en-US" altLang="zh-TW" sz="1700" dirty="0">
                <a:solidFill>
                  <a:srgbClr val="0070C0"/>
                </a:solidFill>
                <a:latin typeface="Arial" panose="020B0604020202020204" pitchFamily="34" charset="0"/>
                <a:cs typeface="Arial" panose="020B0604020202020204" pitchFamily="34" charset="0"/>
              </a:rPr>
              <a:t>orbits (</a:t>
            </a:r>
            <a:r>
              <a:rPr lang="zh-TW" altLang="en-US" sz="1700" dirty="0">
                <a:solidFill>
                  <a:srgbClr val="0070C0"/>
                </a:solidFill>
                <a:latin typeface="Arial" panose="020B0604020202020204" pitchFamily="34" charset="0"/>
                <a:cs typeface="Arial" panose="020B0604020202020204" pitchFamily="34" charset="0"/>
              </a:rPr>
              <a:t>地球公轉</a:t>
            </a:r>
            <a:r>
              <a:rPr lang="en-US" altLang="zh-TW" sz="1700" dirty="0">
                <a:solidFill>
                  <a:srgbClr val="0070C0"/>
                </a:solidFill>
                <a:latin typeface="Arial" panose="020B0604020202020204" pitchFamily="34" charset="0"/>
                <a:cs typeface="Arial" panose="020B0604020202020204" pitchFamily="34" charset="0"/>
              </a:rPr>
              <a:t>) </a:t>
            </a:r>
            <a:r>
              <a:rPr lang="en-US" altLang="zh-TW" sz="1700" dirty="0">
                <a:latin typeface="Arial" panose="020B0604020202020204" pitchFamily="34" charset="0"/>
                <a:cs typeface="Arial" panose="020B0604020202020204" pitchFamily="34" charset="0"/>
              </a:rPr>
              <a:t>once around the Sun every year.</a:t>
            </a:r>
          </a:p>
          <a:p>
            <a:pPr algn="just">
              <a:lnSpc>
                <a:spcPct val="150000"/>
              </a:lnSpc>
            </a:pPr>
            <a:r>
              <a:rPr lang="en-US" altLang="zh-TW" sz="1700" dirty="0">
                <a:latin typeface="Arial" panose="020B0604020202020204" pitchFamily="34" charset="0"/>
                <a:cs typeface="Arial" panose="020B0604020202020204" pitchFamily="34" charset="0"/>
              </a:rPr>
              <a:t>And Thursday last week, the Earth was at the place in its orbit that brings</a:t>
            </a:r>
            <a:r>
              <a:rPr lang="zh-TW" altLang="en-US" sz="1700" dirty="0">
                <a:latin typeface="Arial" panose="020B0604020202020204" pitchFamily="34" charset="0"/>
                <a:cs typeface="Arial" panose="020B0604020202020204" pitchFamily="34" charset="0"/>
              </a:rPr>
              <a:t> </a:t>
            </a:r>
            <a:r>
              <a:rPr lang="en-US" altLang="zh-TW" sz="1700" dirty="0">
                <a:latin typeface="Arial" panose="020B0604020202020204" pitchFamily="34" charset="0"/>
                <a:cs typeface="Arial" panose="020B0604020202020204" pitchFamily="34" charset="0"/>
              </a:rPr>
              <a:t>it closest to the Sun.</a:t>
            </a:r>
          </a:p>
          <a:p>
            <a:pPr algn="just">
              <a:lnSpc>
                <a:spcPct val="150000"/>
              </a:lnSpc>
            </a:pPr>
            <a:r>
              <a:rPr lang="en-US" altLang="zh-TW" sz="1700" dirty="0">
                <a:latin typeface="Arial" panose="020B0604020202020204" pitchFamily="34" charset="0"/>
                <a:cs typeface="Arial" panose="020B0604020202020204" pitchFamily="34" charset="0"/>
              </a:rPr>
              <a:t>That point is called </a:t>
            </a:r>
            <a:r>
              <a:rPr lang="en-US" altLang="zh-TW" sz="1700" dirty="0">
                <a:solidFill>
                  <a:srgbClr val="0070C0"/>
                </a:solidFill>
                <a:latin typeface="Arial" panose="020B0604020202020204" pitchFamily="34" charset="0"/>
                <a:cs typeface="Arial" panose="020B0604020202020204" pitchFamily="34" charset="0"/>
              </a:rPr>
              <a:t>"perihelion" (</a:t>
            </a:r>
            <a:r>
              <a:rPr lang="zh-TW" altLang="en-US" sz="1700" dirty="0">
                <a:solidFill>
                  <a:srgbClr val="0070C0"/>
                </a:solidFill>
                <a:latin typeface="Arial" panose="020B0604020202020204" pitchFamily="34" charset="0"/>
                <a:cs typeface="Arial" panose="020B0604020202020204" pitchFamily="34" charset="0"/>
              </a:rPr>
              <a:t>近日點</a:t>
            </a:r>
            <a:r>
              <a:rPr lang="en-US" altLang="zh-TW" sz="1700" dirty="0">
                <a:solidFill>
                  <a:srgbClr val="0070C0"/>
                </a:solidFill>
                <a:latin typeface="Arial" panose="020B0604020202020204" pitchFamily="34" charset="0"/>
                <a:cs typeface="Arial" panose="020B0604020202020204" pitchFamily="34" charset="0"/>
              </a:rPr>
              <a:t>).</a:t>
            </a:r>
          </a:p>
          <a:p>
            <a:pPr algn="just">
              <a:lnSpc>
                <a:spcPct val="150000"/>
              </a:lnSpc>
            </a:pPr>
            <a:r>
              <a:rPr lang="zh-TW" altLang="en-US" sz="1700" dirty="0">
                <a:latin typeface="Arial" panose="020B0604020202020204" pitchFamily="34" charset="0"/>
                <a:cs typeface="Arial" panose="020B0604020202020204" pitchFamily="34" charset="0"/>
              </a:rPr>
              <a:t>「近日點」是一年中地球最接近太陽的位置，也是全年中太陽看起來最大的一天。</a:t>
            </a:r>
          </a:p>
          <a:p>
            <a:pPr algn="just">
              <a:lnSpc>
                <a:spcPct val="150000"/>
              </a:lnSpc>
            </a:pPr>
            <a:r>
              <a:rPr lang="en-US" altLang="zh-TW" sz="1700" dirty="0">
                <a:latin typeface="Arial" panose="020B0604020202020204" pitchFamily="34" charset="0"/>
                <a:cs typeface="Arial" panose="020B0604020202020204" pitchFamily="34" charset="0"/>
              </a:rPr>
              <a:t>Perihelion comes around about two weeks after December </a:t>
            </a:r>
            <a:r>
              <a:rPr lang="en-US" altLang="zh-TW" sz="1700" dirty="0">
                <a:solidFill>
                  <a:srgbClr val="0070C0"/>
                </a:solidFill>
                <a:latin typeface="Arial" panose="020B0604020202020204" pitchFamily="34" charset="0"/>
                <a:cs typeface="Arial" panose="020B0604020202020204" pitchFamily="34" charset="0"/>
              </a:rPr>
              <a:t>solstice (</a:t>
            </a:r>
            <a:r>
              <a:rPr lang="zh-TW" altLang="en-US" sz="1700" dirty="0">
                <a:solidFill>
                  <a:srgbClr val="0070C0"/>
                </a:solidFill>
                <a:latin typeface="Arial" panose="020B0604020202020204" pitchFamily="34" charset="0"/>
                <a:cs typeface="Arial" panose="020B0604020202020204" pitchFamily="34" charset="0"/>
              </a:rPr>
              <a:t>冬至、至日</a:t>
            </a:r>
            <a:r>
              <a:rPr lang="en-US" altLang="zh-TW" sz="1700" dirty="0">
                <a:solidFill>
                  <a:srgbClr val="0070C0"/>
                </a:solidFill>
                <a:latin typeface="Arial" panose="020B0604020202020204" pitchFamily="34" charset="0"/>
                <a:cs typeface="Arial" panose="020B0604020202020204" pitchFamily="34" charset="0"/>
              </a:rPr>
              <a:t>)</a:t>
            </a:r>
            <a:r>
              <a:rPr lang="en-US" altLang="zh-TW" sz="1700" dirty="0">
                <a:latin typeface="Arial" panose="020B0604020202020204" pitchFamily="34" charset="0"/>
                <a:cs typeface="Arial" panose="020B0604020202020204" pitchFamily="34" charset="0"/>
              </a:rPr>
              <a:t>.</a:t>
            </a:r>
          </a:p>
          <a:p>
            <a:pPr algn="just">
              <a:lnSpc>
                <a:spcPct val="150000"/>
              </a:lnSpc>
            </a:pPr>
            <a:r>
              <a:rPr lang="en-US" altLang="zh-TW" sz="1700" dirty="0">
                <a:latin typeface="Arial" panose="020B0604020202020204" pitchFamily="34" charset="0"/>
                <a:cs typeface="Arial" panose="020B0604020202020204" pitchFamily="34" charset="0"/>
              </a:rPr>
              <a:t>This year, it happened on January 5th, shortly after 12 AM.</a:t>
            </a:r>
          </a:p>
          <a:p>
            <a:pPr algn="just">
              <a:lnSpc>
                <a:spcPct val="150000"/>
              </a:lnSpc>
            </a:pPr>
            <a:r>
              <a:rPr lang="en-US" altLang="zh-TW" sz="1700" dirty="0">
                <a:latin typeface="Arial" panose="020B0604020202020204" pitchFamily="34" charset="0"/>
                <a:cs typeface="Arial" panose="020B0604020202020204" pitchFamily="34" charset="0"/>
              </a:rPr>
              <a:t>At that time, Earth was about 147,000,000 kilometers from the Sun.</a:t>
            </a:r>
          </a:p>
          <a:p>
            <a:pPr algn="just">
              <a:lnSpc>
                <a:spcPct val="150000"/>
              </a:lnSpc>
            </a:pPr>
            <a:r>
              <a:rPr lang="en-US" altLang="zh-TW" sz="1700" dirty="0">
                <a:latin typeface="Arial" panose="020B0604020202020204" pitchFamily="34" charset="0"/>
                <a:cs typeface="Arial" panose="020B0604020202020204" pitchFamily="34" charset="0"/>
              </a:rPr>
              <a:t>And to us, the Sun looked about 11 percent bigger than usual.</a:t>
            </a:r>
            <a:endParaRPr lang="zh-TW" altLang="en-US" sz="1700"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58BDA4A2-A3EC-4797-9952-8D66815A51EE}"/>
              </a:ext>
            </a:extLst>
          </p:cNvPr>
          <p:cNvSpPr/>
          <p:nvPr/>
        </p:nvSpPr>
        <p:spPr>
          <a:xfrm>
            <a:off x="475816" y="1160691"/>
            <a:ext cx="5562600" cy="830997"/>
          </a:xfrm>
          <a:prstGeom prst="rect">
            <a:avLst/>
          </a:prstGeom>
        </p:spPr>
        <p:txBody>
          <a:bodyPr wrap="square">
            <a:spAutoFit/>
          </a:bodyPr>
          <a:lstStyle/>
          <a:p>
            <a:r>
              <a:rPr lang="en-US" altLang="zh-TW" sz="2400" dirty="0">
                <a:solidFill>
                  <a:srgbClr val="002060"/>
                </a:solidFill>
                <a:latin typeface="Arial Black" panose="020B0A04020102020204" pitchFamily="34" charset="0"/>
              </a:rPr>
              <a:t>Earth's Closest Point to the Sun</a:t>
            </a:r>
          </a:p>
          <a:p>
            <a:r>
              <a:rPr lang="zh-TW" altLang="en-US" sz="24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看太陽最大的「近日點」</a:t>
            </a:r>
            <a:endParaRPr lang="zh-TW" altLang="en-US" sz="2400" b="1" dirty="0">
              <a:solidFill>
                <a:schemeClr val="accent3">
                  <a:lumMod val="50000"/>
                </a:schemeClr>
              </a:solidFill>
              <a:effectLst>
                <a:outerShdw blurRad="38100" dist="38100" dir="2700000" algn="tl">
                  <a:srgbClr val="000000">
                    <a:alpha val="43137"/>
                  </a:srgbClr>
                </a:outerShdw>
              </a:effectLst>
            </a:endParaRPr>
          </a:p>
        </p:txBody>
      </p:sp>
      <p:sp>
        <p:nvSpPr>
          <p:cNvPr id="15" name="文字方塊 14">
            <a:extLst>
              <a:ext uri="{FF2B5EF4-FFF2-40B4-BE49-F238E27FC236}">
                <a16:creationId xmlns:a16="http://schemas.microsoft.com/office/drawing/2014/main" id="{1A5DEE71-AC77-4E35-9A6A-4DE9765C1210}"/>
              </a:ext>
            </a:extLst>
          </p:cNvPr>
          <p:cNvSpPr txBox="1"/>
          <p:nvPr/>
        </p:nvSpPr>
        <p:spPr>
          <a:xfrm>
            <a:off x="1086331" y="9451437"/>
            <a:ext cx="1082348" cy="307777"/>
          </a:xfrm>
          <a:prstGeom prst="rect">
            <a:avLst/>
          </a:prstGeom>
          <a:noFill/>
        </p:spPr>
        <p:txBody>
          <a:bodyPr wrap="none" rtlCol="0">
            <a:spAutoFit/>
          </a:bodyPr>
          <a:lstStyle/>
          <a:p>
            <a:pPr algn="ctr"/>
            <a:r>
              <a:rPr lang="zh-TW" altLang="en-US" sz="1400" dirty="0"/>
              <a:t>資料來源：</a:t>
            </a:r>
          </a:p>
        </p:txBody>
      </p:sp>
      <p:pic>
        <p:nvPicPr>
          <p:cNvPr id="16" name="圖片 15">
            <a:extLst>
              <a:ext uri="{FF2B5EF4-FFF2-40B4-BE49-F238E27FC236}">
                <a16:creationId xmlns:a16="http://schemas.microsoft.com/office/drawing/2014/main" id="{55B09591-0A92-4DE4-A65F-E1A777D1F024}"/>
              </a:ext>
            </a:extLst>
          </p:cNvPr>
          <p:cNvPicPr>
            <a:picLocks noChangeAspect="1"/>
          </p:cNvPicPr>
          <p:nvPr/>
        </p:nvPicPr>
        <p:blipFill>
          <a:blip r:embed="rId4"/>
          <a:stretch>
            <a:fillRect/>
          </a:stretch>
        </p:blipFill>
        <p:spPr>
          <a:xfrm>
            <a:off x="2196201" y="9225395"/>
            <a:ext cx="1943100" cy="533819"/>
          </a:xfrm>
          <a:prstGeom prst="rect">
            <a:avLst/>
          </a:prstGeom>
        </p:spPr>
      </p:pic>
      <p:sp>
        <p:nvSpPr>
          <p:cNvPr id="17" name="矩形 16">
            <a:extLst>
              <a:ext uri="{FF2B5EF4-FFF2-40B4-BE49-F238E27FC236}">
                <a16:creationId xmlns:a16="http://schemas.microsoft.com/office/drawing/2014/main" id="{23169920-38CA-4FE1-9D55-01F5A42B6AD4}"/>
              </a:ext>
            </a:extLst>
          </p:cNvPr>
          <p:cNvSpPr/>
          <p:nvPr/>
        </p:nvSpPr>
        <p:spPr>
          <a:xfrm>
            <a:off x="3223504" y="9443287"/>
            <a:ext cx="2610010" cy="338554"/>
          </a:xfrm>
          <a:prstGeom prst="rect">
            <a:avLst/>
          </a:prstGeom>
        </p:spPr>
        <p:txBody>
          <a:bodyPr wrap="none">
            <a:spAutoFit/>
          </a:bodyPr>
          <a:lstStyle/>
          <a:p>
            <a:r>
              <a:rPr lang="zh-TW" altLang="en-US" sz="1600" dirty="0"/>
              <a:t>	</a:t>
            </a:r>
            <a:r>
              <a:rPr lang="zh-TW" altLang="en-US" sz="1400" dirty="0"/>
              <a:t>發布於 </a:t>
            </a:r>
            <a:r>
              <a:rPr lang="en-US" altLang="zh-TW" sz="1400" dirty="0"/>
              <a:t>2023-01-12</a:t>
            </a:r>
            <a:endParaRPr lang="zh-TW" altLang="en-US" sz="1400" dirty="0"/>
          </a:p>
        </p:txBody>
      </p:sp>
    </p:spTree>
    <p:extLst>
      <p:ext uri="{BB962C8B-B14F-4D97-AF65-F5344CB8AC3E}">
        <p14:creationId xmlns:p14="http://schemas.microsoft.com/office/powerpoint/2010/main" val="312843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990600" y="457200"/>
            <a:ext cx="5205928" cy="877325"/>
          </a:xfrm>
          <a:prstGeom prst="rect">
            <a:avLst/>
          </a:prstGeom>
          <a:solidFill>
            <a:schemeClr val="bg2">
              <a:alpha val="56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TW" altLang="en-US" sz="4400" b="1" dirty="0">
                <a:solidFill>
                  <a:srgbClr val="002060"/>
                </a:solidFill>
                <a:latin typeface="華康娃娃體(P)" panose="040B0500000000000000" pitchFamily="82" charset="-120"/>
                <a:ea typeface="華康娃娃體(P)" panose="040B0500000000000000" pitchFamily="82" charset="-120"/>
                <a:cs typeface="+mn-cs"/>
              </a:rPr>
              <a:t>本土語小教室</a:t>
            </a:r>
            <a:endParaRPr lang="en-US" altLang="zh-TW" sz="4400" b="1" dirty="0">
              <a:solidFill>
                <a:srgbClr val="002060"/>
              </a:solidFill>
              <a:latin typeface="華康娃娃體(P)" panose="040B0500000000000000" pitchFamily="82" charset="-120"/>
              <a:ea typeface="華康娃娃體(P)" panose="040B0500000000000000" pitchFamily="82" charset="-120"/>
              <a:cs typeface="+mn-cs"/>
            </a:endParaRPr>
          </a:p>
        </p:txBody>
      </p:sp>
      <p:sp>
        <p:nvSpPr>
          <p:cNvPr id="3" name="文字方塊 2"/>
          <p:cNvSpPr txBox="1"/>
          <p:nvPr/>
        </p:nvSpPr>
        <p:spPr>
          <a:xfrm>
            <a:off x="914400" y="3581400"/>
            <a:ext cx="5562600" cy="2554545"/>
          </a:xfrm>
          <a:prstGeom prst="rect">
            <a:avLst/>
          </a:prstGeom>
          <a:noFill/>
        </p:spPr>
        <p:txBody>
          <a:bodyPr wrap="square" lIns="91440" tIns="45720" rIns="91440" bIns="45720" rtlCol="0" anchor="t">
            <a:spAutoFit/>
          </a:bodyPr>
          <a:lstStyle/>
          <a:p>
            <a:r>
              <a:rPr lang="zh-TW" altLang="en-US" sz="2800" b="1" kern="100" dirty="0">
                <a:latin typeface="華康魏碑體" panose="03000709000000000000" pitchFamily="65" charset="-120"/>
                <a:ea typeface="華康魏碑體" panose="03000709000000000000" pitchFamily="65" charset="-120"/>
              </a:rPr>
              <a:t>發音：</a:t>
            </a:r>
            <a:endParaRPr lang="en-US" altLang="zh-TW" sz="2800" b="1" kern="100" dirty="0">
              <a:latin typeface="華康魏碑體" panose="03000709000000000000" pitchFamily="65" charset="-120"/>
              <a:ea typeface="華康魏碑體" panose="03000709000000000000" pitchFamily="65" charset="-120"/>
            </a:endParaRPr>
          </a:p>
          <a:p>
            <a:r>
              <a:rPr lang="en-US" altLang="zh-TW" sz="2400" b="1" dirty="0">
                <a:latin typeface="Arial" panose="020B0604020202020204" pitchFamily="34" charset="0"/>
                <a:cs typeface="Arial" panose="020B0604020202020204" pitchFamily="34" charset="0"/>
              </a:rPr>
              <a:t>It tāi tshin, jī tāi piáu, sann tāi m̄ bat liáu-liáu.</a:t>
            </a:r>
          </a:p>
          <a:p>
            <a:endParaRPr lang="en-US" altLang="zh-TW" sz="2800" b="1" kern="100" dirty="0">
              <a:latin typeface="華康魏碑體" panose="03000709000000000000" pitchFamily="65" charset="-120"/>
              <a:ea typeface="華康魏碑體" panose="03000709000000000000" pitchFamily="65" charset="-120"/>
            </a:endParaRPr>
          </a:p>
          <a:p>
            <a:r>
              <a:rPr lang="zh-TW" altLang="en-US" sz="2800" b="1" kern="100" dirty="0">
                <a:latin typeface="華康魏碑體" panose="03000709000000000000" pitchFamily="65" charset="-120"/>
                <a:ea typeface="華康魏碑體" panose="03000709000000000000" pitchFamily="65" charset="-120"/>
              </a:rPr>
              <a:t>解說：</a:t>
            </a:r>
            <a:r>
              <a:rPr lang="en-US" altLang="zh-TW" sz="2800" b="1" kern="100" dirty="0">
                <a:latin typeface="華康魏碑體" panose="03000709000000000000" pitchFamily="65" charset="-120"/>
                <a:ea typeface="華康魏碑體" panose="03000709000000000000" pitchFamily="65" charset="-120"/>
              </a:rPr>
              <a:t> </a:t>
            </a:r>
          </a:p>
          <a:p>
            <a:r>
              <a:rPr lang="zh-TW" altLang="en-US" sz="2800" b="1" kern="100" dirty="0">
                <a:latin typeface="Arial Black"/>
                <a:ea typeface="+mn-lt"/>
                <a:cs typeface="+mn-lt"/>
              </a:rPr>
              <a:t>姻親間的往來，一代比一代疏遠。</a:t>
            </a:r>
            <a:endParaRPr lang="zh-TW" altLang="en-US" sz="2800" b="1" kern="100" dirty="0">
              <a:latin typeface="Arial Black"/>
              <a:ea typeface="華康魏碑體" panose="03000709000000000000" pitchFamily="65" charset="-120"/>
            </a:endParaRPr>
          </a:p>
        </p:txBody>
      </p:sp>
      <p:sp>
        <p:nvSpPr>
          <p:cNvPr id="2" name="矩形 1"/>
          <p:cNvSpPr/>
          <p:nvPr/>
        </p:nvSpPr>
        <p:spPr>
          <a:xfrm>
            <a:off x="1296988" y="1924711"/>
            <a:ext cx="4288353" cy="1323439"/>
          </a:xfrm>
          <a:prstGeom prst="rect">
            <a:avLst/>
          </a:prstGeom>
        </p:spPr>
        <p:txBody>
          <a:bodyPr wrap="none">
            <a:spAutoFit/>
          </a:bodyPr>
          <a:lstStyle/>
          <a:p>
            <a:pPr algn="ctr"/>
            <a:r>
              <a:rPr lang="zh-TW" altLang="en-US" sz="4000" b="1" dirty="0">
                <a:solidFill>
                  <a:srgbClr val="C00000"/>
                </a:solidFill>
                <a:latin typeface="華康正顏楷體W7" panose="03000709000000000000" pitchFamily="65" charset="-120"/>
                <a:ea typeface="華康正顏楷體W7" panose="03000709000000000000" pitchFamily="65" charset="-120"/>
              </a:rPr>
              <a:t>一代親，二代表，</a:t>
            </a:r>
            <a:endParaRPr lang="en-US" altLang="zh-TW" sz="4000" b="1" dirty="0">
              <a:solidFill>
                <a:srgbClr val="C00000"/>
              </a:solidFill>
              <a:latin typeface="華康正顏楷體W7" panose="03000709000000000000" pitchFamily="65" charset="-120"/>
              <a:ea typeface="華康正顏楷體W7" panose="03000709000000000000" pitchFamily="65" charset="-120"/>
            </a:endParaRPr>
          </a:p>
          <a:p>
            <a:pPr algn="ctr"/>
            <a:r>
              <a:rPr lang="zh-TW" altLang="en-US" sz="4000" b="1" dirty="0">
                <a:solidFill>
                  <a:srgbClr val="C00000"/>
                </a:solidFill>
                <a:latin typeface="華康正顏楷體W7" panose="03000709000000000000" pitchFamily="65" charset="-120"/>
                <a:ea typeface="華康正顏楷體W7" panose="03000709000000000000" pitchFamily="65" charset="-120"/>
              </a:rPr>
              <a:t>三代毋捌了了。</a:t>
            </a:r>
            <a:endParaRPr lang="en-US" altLang="zh-TW" sz="4000" b="1" dirty="0">
              <a:solidFill>
                <a:srgbClr val="C00000"/>
              </a:solidFill>
              <a:latin typeface="華康正顏楷體W7" panose="03000709000000000000" pitchFamily="65" charset="-120"/>
              <a:ea typeface="華康正顏楷體W7" panose="03000709000000000000" pitchFamily="65"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487" y="6400800"/>
            <a:ext cx="3428861" cy="3428861"/>
          </a:xfrm>
          <a:prstGeom prst="rect">
            <a:avLst/>
          </a:prstGeom>
        </p:spPr>
      </p:pic>
    </p:spTree>
    <p:extLst>
      <p:ext uri="{BB962C8B-B14F-4D97-AF65-F5344CB8AC3E}">
        <p14:creationId xmlns:p14="http://schemas.microsoft.com/office/powerpoint/2010/main" val="111756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5825" y="154681"/>
            <a:ext cx="5286375" cy="984885"/>
          </a:xfrm>
          <a:prstGeom prst="rect">
            <a:avLst/>
          </a:prstGeom>
        </p:spPr>
        <p:txBody>
          <a:bodyPr wrap="square">
            <a:spAutoFit/>
          </a:bodyPr>
          <a:lstStyle/>
          <a:p>
            <a:pPr lvl="0" fontAlgn="base">
              <a:spcBef>
                <a:spcPct val="0"/>
              </a:spcBef>
              <a:spcAft>
                <a:spcPct val="0"/>
              </a:spcAft>
            </a:pPr>
            <a:r>
              <a:rPr kumimoji="1" lang="en-US" altLang="zh-HK" sz="2400" b="1" dirty="0">
                <a:solidFill>
                  <a:srgbClr val="7030A0"/>
                </a:solidFill>
                <a:latin typeface="標楷體" pitchFamily="65" charset="-120"/>
                <a:ea typeface="標楷體" pitchFamily="65" charset="-120"/>
                <a:cs typeface="Arial" pitchFamily="34" charset="0"/>
              </a:rPr>
              <a:t>~~</a:t>
            </a:r>
            <a:r>
              <a:rPr kumimoji="1" lang="zh-HK" altLang="en-US" sz="2400" b="1" dirty="0">
                <a:solidFill>
                  <a:srgbClr val="7030A0"/>
                </a:solidFill>
                <a:latin typeface="標楷體" pitchFamily="65" charset="-120"/>
                <a:ea typeface="標楷體" pitchFamily="65" charset="-120"/>
                <a:cs typeface="Arial" pitchFamily="34" charset="0"/>
              </a:rPr>
              <a:t>懷中圖書館好書介紹</a:t>
            </a:r>
            <a:r>
              <a:rPr kumimoji="1" lang="en-US" altLang="zh-HK" sz="2400" b="1" dirty="0">
                <a:solidFill>
                  <a:srgbClr val="7030A0"/>
                </a:solidFill>
                <a:latin typeface="標楷體" pitchFamily="65" charset="-120"/>
                <a:ea typeface="標楷體" pitchFamily="65" charset="-120"/>
                <a:cs typeface="Arial" pitchFamily="34" charset="0"/>
              </a:rPr>
              <a:t>~~</a:t>
            </a:r>
          </a:p>
          <a:p>
            <a:pPr lvl="0" fontAlgn="base">
              <a:spcBef>
                <a:spcPct val="0"/>
              </a:spcBef>
              <a:spcAft>
                <a:spcPct val="0"/>
              </a:spcAft>
            </a:pPr>
            <a:endParaRPr kumimoji="1" lang="en-US" altLang="zh-HK" sz="1000" b="1" dirty="0">
              <a:solidFill>
                <a:srgbClr val="7030A0"/>
              </a:solidFill>
              <a:latin typeface="標楷體" pitchFamily="65" charset="-120"/>
              <a:ea typeface="標楷體" pitchFamily="65" charset="-120"/>
              <a:cs typeface="Arial" pitchFamily="34" charset="0"/>
            </a:endParaRPr>
          </a:p>
          <a:p>
            <a:pPr algn="ctr" fontAlgn="base">
              <a:spcBef>
                <a:spcPct val="0"/>
              </a:spcBef>
              <a:spcAft>
                <a:spcPct val="0"/>
              </a:spcAft>
            </a:pPr>
            <a:r>
              <a:rPr kumimoji="1" lang="en-US" altLang="zh-TW" sz="2400" b="1" dirty="0">
                <a:solidFill>
                  <a:srgbClr val="000000"/>
                </a:solidFill>
                <a:latin typeface="微軟正黑體" pitchFamily="34" charset="-120"/>
                <a:ea typeface="微軟正黑體" pitchFamily="34" charset="-120"/>
                <a:cs typeface="新細明體" pitchFamily="18" charset="-120"/>
              </a:rPr>
              <a:t>《</a:t>
            </a:r>
            <a:r>
              <a:rPr lang="zh-TW" altLang="en-US" b="1" dirty="0">
                <a:latin typeface="標楷體" panose="03000509000000000000" pitchFamily="65" charset="-120"/>
                <a:ea typeface="標楷體" panose="03000509000000000000" pitchFamily="65" charset="-120"/>
              </a:rPr>
              <a:t>麥肯錫不外流的簡報格式與說服技巧</a:t>
            </a:r>
            <a:r>
              <a:rPr kumimoji="1" lang="en-US" altLang="zh-TW" sz="2400" b="1" dirty="0">
                <a:solidFill>
                  <a:srgbClr val="000000"/>
                </a:solidFill>
                <a:latin typeface="微軟正黑體" pitchFamily="34" charset="-120"/>
                <a:ea typeface="微軟正黑體" pitchFamily="34" charset="-120"/>
                <a:cs typeface="新細明體" pitchFamily="18" charset="-120"/>
              </a:rPr>
              <a:t>》</a:t>
            </a:r>
            <a:endParaRPr kumimoji="1" lang="en-US" altLang="zh-TW" sz="1100" dirty="0">
              <a:latin typeface="Arial" pitchFamily="34" charset="0"/>
              <a:ea typeface="新細明體" pitchFamily="18" charset="-120"/>
              <a:cs typeface="新細明體" pitchFamily="18" charset="-120"/>
            </a:endParaRPr>
          </a:p>
        </p:txBody>
      </p:sp>
      <p:sp>
        <p:nvSpPr>
          <p:cNvPr id="4" name="矩形 3"/>
          <p:cNvSpPr/>
          <p:nvPr/>
        </p:nvSpPr>
        <p:spPr>
          <a:xfrm>
            <a:off x="487362" y="4012823"/>
            <a:ext cx="6083300" cy="5816977"/>
          </a:xfrm>
          <a:prstGeom prst="rect">
            <a:avLst/>
          </a:prstGeom>
        </p:spPr>
        <p:txBody>
          <a:bodyPr wrap="square">
            <a:spAutoFit/>
          </a:bodyPr>
          <a:lstStyle/>
          <a:p>
            <a:r>
              <a:rPr lang="zh-TW" altLang="en-US" sz="1200" dirty="0">
                <a:latin typeface="華康仿宋體W6" panose="02020609000000000000" pitchFamily="49" charset="-120"/>
                <a:ea typeface="華康仿宋體W6" panose="02020609000000000000" pitchFamily="49" charset="-120"/>
              </a:rPr>
              <a:t>繼</a:t>
            </a: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麥肯錫寫作技巧與邏輯思考</a:t>
            </a: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a:t>
            </a: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麥肯錫問題分析與解決技巧</a:t>
            </a: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a:t>
            </a:r>
            <a:br>
              <a:rPr lang="zh-TW" altLang="en-US" sz="1200" dirty="0">
                <a:latin typeface="華康仿宋體W6" panose="02020609000000000000" pitchFamily="49" charset="-120"/>
                <a:ea typeface="華康仿宋體W6" panose="02020609000000000000" pitchFamily="49" charset="-120"/>
              </a:rPr>
            </a:b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麥肯錫情緒處理與菁英養成法</a:t>
            </a: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後，暢銷書作家、頂尖企管顧問高杉尚孝這回首度公開讓麥肯錫得以屹立不搖的最大武器──簡報格式與說服技巧。</a:t>
            </a:r>
            <a:br>
              <a:rPr lang="zh-TW" altLang="en-US" sz="1200" dirty="0">
                <a:latin typeface="華康仿宋體W6" panose="02020609000000000000" pitchFamily="49" charset="-120"/>
                <a:ea typeface="華康仿宋體W6" panose="02020609000000000000" pitchFamily="49" charset="-120"/>
              </a:rPr>
            </a:br>
            <a:endParaRPr lang="en-US" altLang="zh-TW" sz="1200" dirty="0">
              <a:latin typeface="華康仿宋體W6" panose="02020609000000000000" pitchFamily="49" charset="-120"/>
              <a:ea typeface="華康仿宋體W6" panose="02020609000000000000" pitchFamily="49" charset="-120"/>
            </a:endParaRPr>
          </a:p>
          <a:p>
            <a:r>
              <a:rPr lang="zh-TW" altLang="en-US" sz="1200" dirty="0">
                <a:latin typeface="華康仿宋體W6" panose="02020609000000000000" pitchFamily="49" charset="-120"/>
                <a:ea typeface="華康仿宋體W6" panose="02020609000000000000" pitchFamily="49" charset="-120"/>
              </a:rPr>
              <a:t>在麥肯錫，簡報不是報告，而是一種「說服」，而這種說服跟軟硬體設備無關。</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簡報是決定買賣成交、提案通過與否的最後一關。簡報，也代表了「你這個人」。所以，麥肯錫對簡報的格式要求、技術磨練極其嚴格。</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◎麥肯錫菁英在簡報進行前，會先自問三個問題</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●你希望對方怎麼做？</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●你能為對方解決什麼問題？</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●如何提高聽眾對你的接受度、也就是說服力。</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◎接下來，他們會把問題分為四種問題類型──</a:t>
            </a:r>
            <a:br>
              <a:rPr lang="zh-TW" altLang="en-US" sz="1200" dirty="0">
                <a:latin typeface="華康仿宋體W6" panose="02020609000000000000" pitchFamily="49" charset="-120"/>
                <a:ea typeface="華康仿宋體W6" panose="02020609000000000000" pitchFamily="49" charset="-120"/>
              </a:rPr>
            </a:br>
            <a:r>
              <a:rPr lang="en-US" altLang="zh-TW" sz="1200" dirty="0">
                <a:latin typeface="華康仿宋體W6" panose="02020609000000000000" pitchFamily="49" charset="-120"/>
                <a:ea typeface="華康仿宋體W6" panose="02020609000000000000" pitchFamily="49" charset="-120"/>
              </a:rPr>
              <a:t>*</a:t>
            </a:r>
            <a:r>
              <a:rPr lang="zh-TW" altLang="en-US" sz="1200" dirty="0">
                <a:solidFill>
                  <a:srgbClr val="C00000"/>
                </a:solidFill>
                <a:latin typeface="華康仿宋體W6" panose="02020609000000000000" pitchFamily="49" charset="-120"/>
                <a:ea typeface="華康仿宋體W6" panose="02020609000000000000" pitchFamily="49" charset="-120"/>
              </a:rPr>
              <a:t>恢復原狀型</a:t>
            </a:r>
            <a:r>
              <a:rPr lang="zh-TW" altLang="en-US" sz="1200" dirty="0">
                <a:latin typeface="華康仿宋體W6" panose="02020609000000000000" pitchFamily="49" charset="-120"/>
                <a:ea typeface="華康仿宋體W6" panose="02020609000000000000" pitchFamily="49" charset="-120"/>
              </a:rPr>
              <a:t>：已出現症狀的問題類型，也是一般所謂的「問題」。（業績下滑）</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這種報告，你得準備五要件。</a:t>
            </a:r>
            <a:br>
              <a:rPr lang="zh-TW" altLang="en-US" sz="1200" dirty="0">
                <a:latin typeface="華康仿宋體W6" panose="02020609000000000000" pitchFamily="49" charset="-120"/>
                <a:ea typeface="華康仿宋體W6" panose="02020609000000000000" pitchFamily="49" charset="-120"/>
              </a:rPr>
            </a:br>
            <a:r>
              <a:rPr lang="en-US" altLang="zh-TW" sz="1200" dirty="0">
                <a:latin typeface="華康仿宋體W6" panose="02020609000000000000" pitchFamily="49" charset="-120"/>
                <a:ea typeface="華康仿宋體W6" panose="02020609000000000000" pitchFamily="49" charset="-120"/>
              </a:rPr>
              <a:t>*</a:t>
            </a:r>
            <a:r>
              <a:rPr lang="zh-TW" altLang="en-US" sz="1200" dirty="0">
                <a:solidFill>
                  <a:srgbClr val="C00000"/>
                </a:solidFill>
                <a:latin typeface="華康仿宋體W6" panose="02020609000000000000" pitchFamily="49" charset="-120"/>
                <a:ea typeface="華康仿宋體W6" panose="02020609000000000000" pitchFamily="49" charset="-120"/>
              </a:rPr>
              <a:t>防杜潛在型</a:t>
            </a:r>
            <a:r>
              <a:rPr lang="zh-TW" altLang="en-US" sz="1200" dirty="0">
                <a:latin typeface="華康仿宋體W6" panose="02020609000000000000" pitchFamily="49" charset="-120"/>
                <a:ea typeface="華康仿宋體W6" panose="02020609000000000000" pitchFamily="49" charset="-120"/>
              </a:rPr>
              <a:t>：尚未出現症狀，但放任不管的話，將演變為大問題。（出現競爭者）</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這種報告，你得想出兩對策。</a:t>
            </a:r>
            <a:br>
              <a:rPr lang="zh-TW" altLang="en-US" sz="1200" dirty="0">
                <a:latin typeface="華康仿宋體W6" panose="02020609000000000000" pitchFamily="49" charset="-120"/>
                <a:ea typeface="華康仿宋體W6" panose="02020609000000000000" pitchFamily="49" charset="-120"/>
              </a:rPr>
            </a:br>
            <a:r>
              <a:rPr lang="en-US" altLang="zh-TW" sz="1200" dirty="0">
                <a:latin typeface="華康仿宋體W6" panose="02020609000000000000" pitchFamily="49" charset="-120"/>
                <a:ea typeface="華康仿宋體W6" panose="02020609000000000000" pitchFamily="49" charset="-120"/>
              </a:rPr>
              <a:t>*</a:t>
            </a:r>
            <a:r>
              <a:rPr lang="zh-TW" altLang="en-US" sz="1200" dirty="0">
                <a:solidFill>
                  <a:srgbClr val="C00000"/>
                </a:solidFill>
                <a:latin typeface="華康仿宋體W6" panose="02020609000000000000" pitchFamily="49" charset="-120"/>
                <a:ea typeface="華康仿宋體W6" panose="02020609000000000000" pitchFamily="49" charset="-120"/>
              </a:rPr>
              <a:t>追求理想型</a:t>
            </a:r>
            <a:r>
              <a:rPr lang="zh-TW" altLang="en-US" sz="1200" dirty="0">
                <a:latin typeface="華康仿宋體W6" panose="02020609000000000000" pitchFamily="49" charset="-120"/>
                <a:ea typeface="華康仿宋體W6" panose="02020609000000000000" pitchFamily="49" charset="-120"/>
              </a:rPr>
              <a:t>：指理想與現實之間的差距，亦即還有改善的餘地。（提升業績）</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這種報告，你要突顯兩者的落差。</a:t>
            </a:r>
            <a:br>
              <a:rPr lang="zh-TW" altLang="en-US" sz="1200" dirty="0">
                <a:latin typeface="華康仿宋體W6" panose="02020609000000000000" pitchFamily="49" charset="-120"/>
                <a:ea typeface="華康仿宋體W6" panose="02020609000000000000" pitchFamily="49" charset="-120"/>
              </a:rPr>
            </a:br>
            <a:r>
              <a:rPr lang="en-US" altLang="zh-TW" sz="1200" dirty="0">
                <a:latin typeface="華康仿宋體W6" panose="02020609000000000000" pitchFamily="49" charset="-120"/>
                <a:ea typeface="華康仿宋體W6" panose="02020609000000000000" pitchFamily="49" charset="-120"/>
              </a:rPr>
              <a:t>*</a:t>
            </a:r>
            <a:r>
              <a:rPr lang="zh-TW" altLang="en-US" sz="1200" dirty="0">
                <a:solidFill>
                  <a:srgbClr val="C00000"/>
                </a:solidFill>
                <a:latin typeface="華康仿宋體W6" panose="02020609000000000000" pitchFamily="49" charset="-120"/>
                <a:ea typeface="華康仿宋體W6" panose="02020609000000000000" pitchFamily="49" charset="-120"/>
              </a:rPr>
              <a:t>避免機會損失型</a:t>
            </a:r>
            <a:r>
              <a:rPr lang="zh-TW" altLang="en-US" sz="1200" dirty="0">
                <a:latin typeface="華康仿宋體W6" panose="02020609000000000000" pitchFamily="49" charset="-120"/>
                <a:ea typeface="華康仿宋體W6" panose="02020609000000000000" pitchFamily="49" charset="-120"/>
              </a:rPr>
              <a:t>：現在雖然沒有顯著的損害，將來也不會因此產生問題，但錯失這大好機會卻非常可惜。（出現大好機會）這種報告，你要產生急迫性。</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◎然後針對以上四種問題，提出：</a:t>
            </a:r>
            <a:r>
              <a:rPr lang="zh-TW" altLang="en-US" sz="1200" dirty="0">
                <a:solidFill>
                  <a:srgbClr val="C00000"/>
                </a:solidFill>
                <a:latin typeface="華康仿宋體W6" panose="02020609000000000000" pitchFamily="49" charset="-120"/>
                <a:ea typeface="華康仿宋體W6" panose="02020609000000000000" pitchFamily="49" charset="-120"/>
              </a:rPr>
              <a:t>結論→理由→結論</a:t>
            </a:r>
            <a:r>
              <a:rPr lang="zh-TW" altLang="en-US" sz="1200" dirty="0">
                <a:latin typeface="華康仿宋體W6" panose="02020609000000000000" pitchFamily="49" charset="-120"/>
                <a:ea typeface="華康仿宋體W6" panose="02020609000000000000" pitchFamily="49" charset="-120"/>
              </a:rPr>
              <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●簡報的基本原則是，闡述最想傳達的事情＝所以要先說結論。</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鋪陳？最後才講故事結局？賣個關子想引人入勝？這都是簡報被打「╳」的原因。</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●結論需要提出理由來佐證、鞏固；佐證訊息最多不超過五個。</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  但整份報告絕不超過七頁</a:t>
            </a:r>
            <a:r>
              <a:rPr lang="en-US" altLang="zh-TW" sz="1200" dirty="0">
                <a:latin typeface="華康仿宋體W6" panose="02020609000000000000" pitchFamily="49" charset="-120"/>
                <a:ea typeface="華康仿宋體W6" panose="02020609000000000000" pitchFamily="49" charset="-120"/>
              </a:rPr>
              <a:t>——</a:t>
            </a:r>
            <a:r>
              <a:rPr lang="zh-TW" altLang="en-US" sz="1200" dirty="0">
                <a:latin typeface="華康仿宋體W6" panose="02020609000000000000" pitchFamily="49" charset="-120"/>
                <a:ea typeface="華康仿宋體W6" panose="02020609000000000000" pitchFamily="49" charset="-120"/>
              </a:rPr>
              <a:t>這還包括封面一頁！</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●聽眾都是健忘的，必須在報告結束前再提出結論，確認聽眾理解你的目的。</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  本書特別提供公司內部的迷你簡報，該怎麼設計格式？</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◎麥肯錫菁英怎樣準備、怎樣上台簡報</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停止無意義的比手畫腳。更不玩弄雷射筆，他們甚至不用雷射筆。</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增加誠信的祕密──六點十分的角度，創造鞠躬效益。</a:t>
            </a:r>
            <a:br>
              <a:rPr lang="zh-TW" altLang="en-US" sz="1200" dirty="0">
                <a:latin typeface="華康仿宋體W6" panose="02020609000000000000" pitchFamily="49" charset="-120"/>
                <a:ea typeface="華康仿宋體W6" panose="02020609000000000000" pitchFamily="49" charset="-120"/>
              </a:rPr>
            </a:br>
            <a:r>
              <a:rPr lang="zh-TW" altLang="en-US" sz="1200" dirty="0">
                <a:latin typeface="華康仿宋體W6" panose="02020609000000000000" pitchFamily="49" charset="-120"/>
                <a:ea typeface="華康仿宋體W6" panose="02020609000000000000" pitchFamily="49" charset="-120"/>
              </a:rPr>
              <a:t>領帶要選深紅或藍色 避免穿粗條紋或格紋西裝</a:t>
            </a:r>
          </a:p>
        </p:txBody>
      </p:sp>
      <p:sp>
        <p:nvSpPr>
          <p:cNvPr id="3" name="矩形 2"/>
          <p:cNvSpPr/>
          <p:nvPr/>
        </p:nvSpPr>
        <p:spPr>
          <a:xfrm>
            <a:off x="2971800" y="1262060"/>
            <a:ext cx="3314700" cy="2677656"/>
          </a:xfrm>
          <a:prstGeom prst="rect">
            <a:avLst/>
          </a:prstGeom>
        </p:spPr>
        <p:txBody>
          <a:bodyPr wrap="square">
            <a:spAutoFit/>
          </a:bodyPr>
          <a:lstStyle/>
          <a:p>
            <a:pPr lvl="0"/>
            <a:r>
              <a:rPr lang="zh-TW" altLang="en-US" sz="1400" b="1" dirty="0">
                <a:latin typeface="標楷體" panose="03000509000000000000" pitchFamily="65" charset="-120"/>
                <a:ea typeface="標楷體" panose="03000509000000000000" pitchFamily="65" charset="-120"/>
              </a:rPr>
              <a:t>麥肯錫管理顧問公司創立迄今</a:t>
            </a:r>
            <a:r>
              <a:rPr lang="en-US" altLang="zh-TW" sz="1400" b="1" dirty="0">
                <a:latin typeface="標楷體" panose="03000509000000000000" pitchFamily="65" charset="-120"/>
                <a:ea typeface="標楷體" panose="03000509000000000000" pitchFamily="65" charset="-120"/>
              </a:rPr>
              <a:t>88</a:t>
            </a:r>
            <a:r>
              <a:rPr lang="zh-TW" altLang="en-US" sz="1400" b="1" dirty="0">
                <a:latin typeface="標楷體" panose="03000509000000000000" pitchFamily="65" charset="-120"/>
                <a:ea typeface="標楷體" panose="03000509000000000000" pitchFamily="65" charset="-120"/>
              </a:rPr>
              <a:t>年，已成為頂尖、菁英的代名詞，</a:t>
            </a:r>
            <a:br>
              <a:rPr lang="zh-TW" altLang="en-US" sz="1400" b="1" dirty="0">
                <a:latin typeface="標楷體" panose="03000509000000000000" pitchFamily="65" charset="-120"/>
                <a:ea typeface="標楷體" panose="03000509000000000000" pitchFamily="65" charset="-120"/>
              </a:rPr>
            </a:br>
            <a:r>
              <a:rPr lang="zh-TW" altLang="en-US" sz="1400" b="1" dirty="0">
                <a:latin typeface="標楷體" panose="03000509000000000000" pitchFamily="65" charset="-120"/>
                <a:ea typeface="標楷體" panose="03000509000000000000" pitchFamily="65" charset="-120"/>
              </a:rPr>
              <a:t>最強大的核心能力，就是</a:t>
            </a:r>
            <a:r>
              <a:rPr lang="en-US" altLang="zh-TW" sz="1400" b="1" dirty="0">
                <a:latin typeface="標楷體" panose="03000509000000000000" pitchFamily="65" charset="-120"/>
                <a:ea typeface="標楷體" panose="03000509000000000000" pitchFamily="65" charset="-120"/>
              </a:rPr>
              <a:t>——</a:t>
            </a:r>
            <a:r>
              <a:rPr lang="zh-TW" altLang="en-US" sz="1400" b="1" dirty="0">
                <a:latin typeface="標楷體" panose="03000509000000000000" pitchFamily="65" charset="-120"/>
                <a:ea typeface="標楷體" panose="03000509000000000000" pitchFamily="65" charset="-120"/>
              </a:rPr>
              <a:t/>
            </a:r>
            <a:br>
              <a:rPr lang="zh-TW" altLang="en-US" sz="1400" b="1" dirty="0">
                <a:latin typeface="標楷體" panose="03000509000000000000" pitchFamily="65" charset="-120"/>
                <a:ea typeface="標楷體" panose="03000509000000000000" pitchFamily="65" charset="-120"/>
              </a:rPr>
            </a:br>
            <a:r>
              <a:rPr lang="zh-TW" altLang="en-US" sz="1400" b="1" dirty="0">
                <a:latin typeface="標楷體" panose="03000509000000000000" pitchFamily="65" charset="-120"/>
                <a:ea typeface="標楷體" panose="03000509000000000000" pitchFamily="65" charset="-120"/>
              </a:rPr>
              <a:t>「正確定義問題」，</a:t>
            </a:r>
            <a:br>
              <a:rPr lang="zh-TW" altLang="en-US" sz="1400" b="1" dirty="0">
                <a:latin typeface="標楷體" panose="03000509000000000000" pitchFamily="65" charset="-120"/>
                <a:ea typeface="標楷體" panose="03000509000000000000" pitchFamily="65" charset="-120"/>
              </a:rPr>
            </a:br>
            <a:r>
              <a:rPr lang="zh-TW" altLang="en-US" sz="1400" b="1" dirty="0">
                <a:latin typeface="標楷體" panose="03000509000000000000" pitchFamily="65" charset="-120"/>
                <a:ea typeface="標楷體" panose="03000509000000000000" pitchFamily="65" charset="-120"/>
              </a:rPr>
              <a:t>然後運用麥肯錫特有的「簡報格式」與「說服技巧」，就算世界級難搞的問題或老闆，都信服這些麥肯錫的年輕小夥子。</a:t>
            </a:r>
            <a:br>
              <a:rPr lang="zh-TW" altLang="en-US" sz="1400" b="1" dirty="0">
                <a:latin typeface="標楷體" panose="03000509000000000000" pitchFamily="65" charset="-120"/>
                <a:ea typeface="標楷體" panose="03000509000000000000" pitchFamily="65" charset="-120"/>
              </a:rPr>
            </a:br>
            <a:r>
              <a:rPr lang="zh-TW" altLang="en-US" sz="1400" b="1" dirty="0">
                <a:latin typeface="標楷體" panose="03000509000000000000" pitchFamily="65" charset="-120"/>
                <a:ea typeface="標楷體" panose="03000509000000000000" pitchFamily="65" charset="-120"/>
              </a:rPr>
              <a:t/>
            </a:r>
            <a:br>
              <a:rPr lang="zh-TW" altLang="en-US" sz="1400" b="1" dirty="0">
                <a:latin typeface="標楷體" panose="03000509000000000000" pitchFamily="65" charset="-120"/>
                <a:ea typeface="標楷體" panose="03000509000000000000" pitchFamily="65" charset="-120"/>
              </a:rPr>
            </a:br>
            <a:r>
              <a:rPr lang="zh-TW" altLang="en-US" sz="1400" b="1" dirty="0">
                <a:latin typeface="標楷體" panose="03000509000000000000" pitchFamily="65" charset="-120"/>
                <a:ea typeface="標楷體" panose="03000509000000000000" pitchFamily="65" charset="-120"/>
              </a:rPr>
              <a:t>獨家首次提供麥肯錫式簡報版面格式設計範本，以及會場布置重點圖解，讓你一目瞭然。</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7170" name="Picture 2" descr="https://s.eslite.dev/Upload/Product/202005/l/637262515322247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62" y="1118134"/>
            <a:ext cx="2272941" cy="282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604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675" t="20427" r="5418"/>
          <a:stretch/>
        </p:blipFill>
        <p:spPr bwMode="auto">
          <a:xfrm>
            <a:off x="3341454" y="1098720"/>
            <a:ext cx="2983146" cy="308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13945" y="267722"/>
            <a:ext cx="5710655" cy="830997"/>
          </a:xfrm>
          <a:prstGeom prst="rect">
            <a:avLst/>
          </a:prstGeom>
        </p:spPr>
        <p:txBody>
          <a:bodyPr wrap="square">
            <a:spAutoFit/>
          </a:bodyPr>
          <a:lstStyle/>
          <a:p>
            <a:pPr lvl="0" fontAlgn="base">
              <a:spcBef>
                <a:spcPct val="0"/>
              </a:spcBef>
              <a:spcAft>
                <a:spcPct val="0"/>
              </a:spcAft>
            </a:pPr>
            <a:r>
              <a:rPr kumimoji="1" lang="en-US" altLang="zh-HK" sz="2400" b="1" dirty="0">
                <a:solidFill>
                  <a:srgbClr val="7030A0"/>
                </a:solidFill>
                <a:latin typeface="標楷體" pitchFamily="65" charset="-120"/>
                <a:ea typeface="標楷體" pitchFamily="65" charset="-120"/>
                <a:cs typeface="Arial" pitchFamily="34" charset="0"/>
              </a:rPr>
              <a:t>~~</a:t>
            </a:r>
            <a:r>
              <a:rPr kumimoji="1" lang="zh-HK" altLang="en-US" sz="2400" b="1" dirty="0">
                <a:solidFill>
                  <a:srgbClr val="7030A0"/>
                </a:solidFill>
                <a:latin typeface="標楷體" pitchFamily="65" charset="-120"/>
                <a:ea typeface="標楷體" pitchFamily="65" charset="-120"/>
                <a:cs typeface="Arial" pitchFamily="34" charset="0"/>
              </a:rPr>
              <a:t>懷中圖書館好書介紹</a:t>
            </a:r>
            <a:r>
              <a:rPr kumimoji="1" lang="en-US" altLang="zh-HK" sz="2400" b="1" dirty="0">
                <a:solidFill>
                  <a:srgbClr val="7030A0"/>
                </a:solidFill>
                <a:latin typeface="標楷體" pitchFamily="65" charset="-120"/>
                <a:ea typeface="標楷體" pitchFamily="65" charset="-120"/>
                <a:cs typeface="Arial" pitchFamily="34" charset="0"/>
              </a:rPr>
              <a:t>~~</a:t>
            </a:r>
          </a:p>
          <a:p>
            <a:pPr lvl="0" algn="ctr" fontAlgn="base">
              <a:spcBef>
                <a:spcPct val="0"/>
              </a:spcBef>
              <a:spcAft>
                <a:spcPct val="0"/>
              </a:spcAft>
            </a:pPr>
            <a:r>
              <a:rPr kumimoji="1" lang="en-US" altLang="zh-TW" sz="2400" b="1" dirty="0">
                <a:solidFill>
                  <a:srgbClr val="000000"/>
                </a:solidFill>
                <a:latin typeface="微軟正黑體" pitchFamily="34" charset="-120"/>
                <a:ea typeface="微軟正黑體" pitchFamily="34" charset="-120"/>
                <a:cs typeface="新細明體" pitchFamily="18" charset="-120"/>
              </a:rPr>
              <a:t>《 SNOW 》</a:t>
            </a:r>
            <a:endParaRPr kumimoji="1" lang="en-US" altLang="zh-TW" sz="1100" dirty="0">
              <a:latin typeface="Arial" pitchFamily="34" charset="0"/>
              <a:ea typeface="新細明體" pitchFamily="18" charset="-120"/>
              <a:cs typeface="新細明體" pitchFamily="18" charset="-12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34" y="1385515"/>
            <a:ext cx="2763604" cy="251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09934" y="4240638"/>
            <a:ext cx="5714666" cy="5355312"/>
          </a:xfrm>
          <a:prstGeom prst="rect">
            <a:avLst/>
          </a:prstGeom>
        </p:spPr>
        <p:txBody>
          <a:bodyPr wrap="square">
            <a:spAutoFit/>
          </a:bodyPr>
          <a:lstStyle/>
          <a:p>
            <a:r>
              <a:rPr lang="zh-TW" altLang="en-US" b="1" dirty="0"/>
              <a:t>★ 美國凱迪克金牌獎</a:t>
            </a:r>
            <a:r>
              <a:rPr lang="zh-TW" altLang="en-US" dirty="0"/>
              <a:t/>
            </a:r>
            <a:br>
              <a:rPr lang="zh-TW" altLang="en-US" dirty="0"/>
            </a:br>
            <a:r>
              <a:rPr lang="zh-TW" altLang="en-US" dirty="0"/>
              <a:t/>
            </a:r>
            <a:br>
              <a:rPr lang="zh-TW" altLang="en-US" dirty="0"/>
            </a:br>
            <a:r>
              <a:rPr lang="en-US" altLang="zh-TW" b="1" dirty="0"/>
              <a:t>Snow is a 1998 New York Times Outstanding Book of the Year and a 1999 Caldecott Honor Book.</a:t>
            </a:r>
            <a:endParaRPr lang="en-US" altLang="zh-TW" dirty="0"/>
          </a:p>
          <a:p>
            <a:r>
              <a:rPr lang="en-US" altLang="zh-TW" dirty="0"/>
              <a:t> </a:t>
            </a:r>
          </a:p>
          <a:p>
            <a:r>
              <a:rPr lang="en-US" altLang="zh-TW" dirty="0"/>
              <a:t>"It's snowing, said boy with dog.</a:t>
            </a:r>
          </a:p>
          <a:p>
            <a:r>
              <a:rPr lang="en-US" altLang="zh-TW" dirty="0"/>
              <a:t>"It's only a snowflake," said grandfather with beard.</a:t>
            </a:r>
          </a:p>
          <a:p>
            <a:r>
              <a:rPr lang="en-US" altLang="zh-TW" dirty="0"/>
              <a:t> </a:t>
            </a:r>
          </a:p>
          <a:p>
            <a:r>
              <a:rPr lang="en-US" altLang="zh-TW" dirty="0"/>
              <a:t>No one thinks one or two snowflakes will amount to anything. Not the man with the hat or the lady with the umbrella. Not even the television or the radio forecasters. But one boy and his dog have faith that the snow will amount to something spectacular, and when flakes start to swirl down on the city, they are also the only ones who know how to truly enjoy it.</a:t>
            </a:r>
          </a:p>
          <a:p>
            <a:r>
              <a:rPr lang="en-US" altLang="zh-TW" dirty="0"/>
              <a:t> </a:t>
            </a:r>
          </a:p>
          <a:p>
            <a:r>
              <a:rPr lang="en-US" altLang="zh-TW" dirty="0"/>
              <a:t>Uri </a:t>
            </a:r>
            <a:r>
              <a:rPr lang="en-US" altLang="zh-TW" dirty="0" err="1"/>
              <a:t>Shulevitz</a:t>
            </a:r>
            <a:r>
              <a:rPr lang="en-US" altLang="zh-TW" dirty="0"/>
              <a:t>' playful depiction of a snowy day and the transformation of a city is perfectly captured in simple, poetic text and lively watercolor and pen-and-ink illustrations.</a:t>
            </a:r>
            <a:endParaRPr lang="zh-TW" altLang="en-US" dirty="0"/>
          </a:p>
        </p:txBody>
      </p:sp>
    </p:spTree>
    <p:extLst>
      <p:ext uri="{BB962C8B-B14F-4D97-AF65-F5344CB8AC3E}">
        <p14:creationId xmlns:p14="http://schemas.microsoft.com/office/powerpoint/2010/main" val="1608319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016778" y="480084"/>
            <a:ext cx="5536422" cy="877325"/>
          </a:xfrm>
          <a:prstGeom prst="rect">
            <a:avLst/>
          </a:prstGeom>
          <a:solidFill>
            <a:schemeClr val="bg2">
              <a:alpha val="56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TW" altLang="en-US" sz="4400" b="1" dirty="0">
                <a:solidFill>
                  <a:srgbClr val="002060"/>
                </a:solidFill>
                <a:latin typeface="華康娃娃體(P)" panose="040B0500000000000000" pitchFamily="82" charset="-120"/>
                <a:ea typeface="華康娃娃體(P)"/>
                <a:cs typeface="+mn-cs"/>
              </a:rPr>
              <a:t>校犬</a:t>
            </a:r>
            <a:r>
              <a:rPr lang="en-US" altLang="zh-TW" sz="4400" b="1" dirty="0">
                <a:solidFill>
                  <a:srgbClr val="002060"/>
                </a:solidFill>
                <a:latin typeface="華康娃娃體(P)" panose="040B0500000000000000" pitchFamily="82" charset="-120"/>
                <a:ea typeface="華康娃娃體(P)"/>
                <a:cs typeface="+mn-cs"/>
              </a:rPr>
              <a:t>—</a:t>
            </a:r>
            <a:r>
              <a:rPr lang="en-US" altLang="zh-TW" sz="3600" b="1" dirty="0">
                <a:solidFill>
                  <a:srgbClr val="002060"/>
                </a:solidFill>
                <a:latin typeface="華康娃娃體(P)" panose="040B0500000000000000" pitchFamily="82" charset="-120"/>
                <a:ea typeface="華康娃娃體(P)"/>
                <a:cs typeface="+mn-cs"/>
              </a:rPr>
              <a:t>Oreo</a:t>
            </a:r>
            <a:r>
              <a:rPr lang="zh-TW" altLang="en-US" sz="3600" b="1" dirty="0">
                <a:solidFill>
                  <a:srgbClr val="002060"/>
                </a:solidFill>
                <a:latin typeface="華康娃娃體(P)" panose="040B0500000000000000" pitchFamily="82" charset="-120"/>
                <a:ea typeface="華康娃娃體(P)"/>
                <a:cs typeface="+mn-cs"/>
              </a:rPr>
              <a:t>提醒大家</a:t>
            </a:r>
            <a:r>
              <a:rPr lang="en-US" altLang="zh-TW" sz="3600" b="1" dirty="0">
                <a:solidFill>
                  <a:srgbClr val="002060"/>
                </a:solidFill>
                <a:latin typeface="華康娃娃體(P)" panose="040B0500000000000000" pitchFamily="82" charset="-120"/>
                <a:ea typeface="華康娃娃體(P)"/>
                <a:cs typeface="+mn-cs"/>
              </a:rPr>
              <a:t>～</a:t>
            </a:r>
            <a:endParaRPr lang="zh-TW" altLang="en-US" sz="4400" b="1" dirty="0">
              <a:solidFill>
                <a:srgbClr val="002060"/>
              </a:solidFill>
              <a:latin typeface="華康娃娃體(P)" panose="040B0500000000000000" pitchFamily="82" charset="-120"/>
              <a:ea typeface="華康娃娃體(P)"/>
              <a:cs typeface="+mn-cs"/>
            </a:endParaRPr>
          </a:p>
        </p:txBody>
      </p:sp>
      <p:pic>
        <p:nvPicPr>
          <p:cNvPr id="3" name="圖片 2"/>
          <p:cNvPicPr>
            <a:picLocks noChangeAspect="1"/>
          </p:cNvPicPr>
          <p:nvPr/>
        </p:nvPicPr>
        <p:blipFill>
          <a:blip r:embed="rId2"/>
          <a:stretch>
            <a:fillRect/>
          </a:stretch>
        </p:blipFill>
        <p:spPr>
          <a:xfrm>
            <a:off x="125813" y="218579"/>
            <a:ext cx="1340368" cy="1303923"/>
          </a:xfrm>
          <a:prstGeom prst="flowChartMerge">
            <a:avLst/>
          </a:prstGeom>
        </p:spPr>
      </p:pic>
      <p:sp>
        <p:nvSpPr>
          <p:cNvPr id="11" name="文字方塊 10">
            <a:extLst>
              <a:ext uri="{FF2B5EF4-FFF2-40B4-BE49-F238E27FC236}">
                <a16:creationId xmlns:a16="http://schemas.microsoft.com/office/drawing/2014/main" id="{814C0EA0-60D1-49FD-A7DF-EAB58067B120}"/>
              </a:ext>
            </a:extLst>
          </p:cNvPr>
          <p:cNvSpPr txBox="1"/>
          <p:nvPr/>
        </p:nvSpPr>
        <p:spPr>
          <a:xfrm>
            <a:off x="533400" y="1566154"/>
            <a:ext cx="6019800" cy="954107"/>
          </a:xfrm>
          <a:prstGeom prst="rect">
            <a:avLst/>
          </a:prstGeom>
          <a:noFill/>
        </p:spPr>
        <p:txBody>
          <a:bodyPr wrap="square" rtlCol="0">
            <a:spAutoFit/>
          </a:bodyPr>
          <a:lstStyle/>
          <a:p>
            <a:pPr algn="ctr"/>
            <a:r>
              <a:rPr lang="zh-TW" altLang="en-US" sz="2800" dirty="0">
                <a:solidFill>
                  <a:srgbClr val="0000FF"/>
                </a:solidFill>
                <a:latin typeface="華康POP2體W9" panose="040B0909000000000000" pitchFamily="81" charset="-120"/>
                <a:ea typeface="華康POP2體W9" panose="040B0909000000000000" pitchFamily="81" charset="-120"/>
              </a:rPr>
              <a:t>成功，</a:t>
            </a:r>
            <a:endParaRPr lang="en-US" altLang="zh-TW" sz="2800" dirty="0">
              <a:solidFill>
                <a:srgbClr val="0000FF"/>
              </a:solidFill>
              <a:latin typeface="華康POP2體W9" panose="040B0909000000000000" pitchFamily="81" charset="-120"/>
              <a:ea typeface="華康POP2體W9" panose="040B0909000000000000" pitchFamily="81" charset="-120"/>
            </a:endParaRPr>
          </a:p>
          <a:p>
            <a:pPr algn="ctr"/>
            <a:r>
              <a:rPr lang="zh-TW" altLang="en-US" sz="2800" dirty="0">
                <a:solidFill>
                  <a:srgbClr val="0000FF"/>
                </a:solidFill>
                <a:latin typeface="華康POP2體W9" panose="040B0909000000000000" pitchFamily="81" charset="-120"/>
                <a:ea typeface="華康POP2體W9" panose="040B0909000000000000" pitchFamily="81" charset="-120"/>
              </a:rPr>
              <a:t>就是認真把每一件事都做好！</a:t>
            </a:r>
          </a:p>
        </p:txBody>
      </p:sp>
      <p:sp>
        <p:nvSpPr>
          <p:cNvPr id="6" name="橢圓形圖說文字 5"/>
          <p:cNvSpPr/>
          <p:nvPr/>
        </p:nvSpPr>
        <p:spPr>
          <a:xfrm>
            <a:off x="3124943" y="7155757"/>
            <a:ext cx="3200400" cy="2064443"/>
          </a:xfrm>
          <a:prstGeom prst="wedgeEllipseCallout">
            <a:avLst>
              <a:gd name="adj1" fmla="val -70022"/>
              <a:gd name="adj2" fmla="val -520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5" name="矩形 4"/>
          <p:cNvSpPr/>
          <p:nvPr/>
        </p:nvSpPr>
        <p:spPr>
          <a:xfrm>
            <a:off x="3315443" y="7680146"/>
            <a:ext cx="2819400" cy="1015663"/>
          </a:xfrm>
          <a:prstGeom prst="rect">
            <a:avLst/>
          </a:prstGeom>
        </p:spPr>
        <p:txBody>
          <a:bodyPr wrap="square">
            <a:spAutoFit/>
          </a:bodyPr>
          <a:lstStyle/>
          <a:p>
            <a:r>
              <a:rPr lang="zh-TW" altLang="en-US" sz="2000" dirty="0">
                <a:solidFill>
                  <a:schemeClr val="accent6">
                    <a:lumMod val="50000"/>
                  </a:schemeClr>
                </a:solidFill>
                <a:latin typeface="華康儷金黑" panose="020B0809000000000000" pitchFamily="49" charset="-120"/>
                <a:ea typeface="華康儷金黑" panose="020B0809000000000000" pitchFamily="49" charset="-120"/>
              </a:rPr>
              <a:t>“認真”是一種態度。“做好”是目標、期望和行動。</a:t>
            </a: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657" y="6825779"/>
            <a:ext cx="2042375" cy="2724395"/>
          </a:xfrm>
          <a:prstGeom prst="ellipse">
            <a:avLst/>
          </a:prstGeom>
          <a:ln>
            <a:noFill/>
          </a:ln>
          <a:effectLst>
            <a:softEdge rad="112500"/>
          </a:effectLst>
        </p:spPr>
      </p:pic>
      <p:pic>
        <p:nvPicPr>
          <p:cNvPr id="7" name="圖片 6">
            <a:extLst>
              <a:ext uri="{FF2B5EF4-FFF2-40B4-BE49-F238E27FC236}">
                <a16:creationId xmlns:a16="http://schemas.microsoft.com/office/drawing/2014/main" id="{6F33A372-25FC-460F-B978-9DCED91E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30" t="9175" r="6341" b="12970"/>
          <a:stretch/>
        </p:blipFill>
        <p:spPr>
          <a:xfrm>
            <a:off x="1749722" y="2563913"/>
            <a:ext cx="3431877" cy="4413895"/>
          </a:xfrm>
          <a:prstGeom prst="rect">
            <a:avLst/>
          </a:prstGeom>
          <a:ln>
            <a:noFill/>
          </a:ln>
          <a:effectLst>
            <a:softEdge rad="112500"/>
          </a:effectLst>
        </p:spPr>
      </p:pic>
    </p:spTree>
    <p:extLst>
      <p:ext uri="{BB962C8B-B14F-4D97-AF65-F5344CB8AC3E}">
        <p14:creationId xmlns:p14="http://schemas.microsoft.com/office/powerpoint/2010/main" val="2102968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CE8"/>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6858000" cy="3857625"/>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8800"/>
            <a:ext cx="6858000" cy="3857625"/>
          </a:xfrm>
          <a:prstGeom prst="rect">
            <a:avLst/>
          </a:prstGeom>
        </p:spPr>
      </p:pic>
      <p:sp>
        <p:nvSpPr>
          <p:cNvPr id="4" name="文字方塊 3"/>
          <p:cNvSpPr txBox="1"/>
          <p:nvPr/>
        </p:nvSpPr>
        <p:spPr>
          <a:xfrm>
            <a:off x="987177" y="304800"/>
            <a:ext cx="4883645" cy="523220"/>
          </a:xfrm>
          <a:prstGeom prst="rect">
            <a:avLst/>
          </a:prstGeom>
          <a:noFill/>
        </p:spPr>
        <p:txBody>
          <a:bodyPr wrap="none" rtlCol="0">
            <a:spAutoFit/>
          </a:bodyPr>
          <a:lstStyle/>
          <a:p>
            <a:r>
              <a:rPr lang="en-US" altLang="zh-TW" sz="2800" b="1" dirty="0">
                <a:solidFill>
                  <a:srgbClr val="CC3300"/>
                </a:solidFill>
                <a:effectLst>
                  <a:outerShdw blurRad="38100" dist="38100" dir="2700000" algn="tl">
                    <a:srgbClr val="000000">
                      <a:alpha val="43137"/>
                    </a:srgbClr>
                  </a:outerShdw>
                </a:effectLst>
              </a:rPr>
              <a:t>2023</a:t>
            </a:r>
            <a:r>
              <a:rPr lang="zh-TW" altLang="en-US" sz="2800" b="1" dirty="0">
                <a:solidFill>
                  <a:srgbClr val="CC3300"/>
                </a:solidFill>
                <a:effectLst>
                  <a:outerShdw blurRad="38100" dist="38100" dir="2700000" algn="tl">
                    <a:srgbClr val="000000">
                      <a:alpha val="43137"/>
                    </a:srgbClr>
                  </a:outerShdw>
                </a:effectLst>
              </a:rPr>
              <a:t> </a:t>
            </a:r>
            <a:r>
              <a:rPr lang="en-US" altLang="zh-TW" sz="2800" b="1" dirty="0">
                <a:solidFill>
                  <a:srgbClr val="CC3300"/>
                </a:solidFill>
                <a:effectLst>
                  <a:outerShdw blurRad="38100" dist="38100" dir="2700000" algn="tl">
                    <a:srgbClr val="000000">
                      <a:alpha val="43137"/>
                    </a:srgbClr>
                  </a:outerShdw>
                </a:effectLst>
              </a:rPr>
              <a:t>HSJH’S</a:t>
            </a:r>
            <a:r>
              <a:rPr lang="zh-TW" altLang="en-US" sz="2800" b="1" dirty="0">
                <a:solidFill>
                  <a:srgbClr val="CC3300"/>
                </a:solidFill>
                <a:effectLst>
                  <a:outerShdw blurRad="38100" dist="38100" dir="2700000" algn="tl">
                    <a:srgbClr val="000000">
                      <a:alpha val="43137"/>
                    </a:srgbClr>
                  </a:outerShdw>
                </a:effectLst>
              </a:rPr>
              <a:t> </a:t>
            </a:r>
            <a:r>
              <a:rPr lang="en-US" altLang="zh-TW" sz="2800" b="1" dirty="0">
                <a:solidFill>
                  <a:srgbClr val="CC3300"/>
                </a:solidFill>
                <a:effectLst>
                  <a:outerShdw blurRad="38100" dist="38100" dir="2700000" algn="tl">
                    <a:srgbClr val="000000">
                      <a:alpha val="43137"/>
                    </a:srgbClr>
                  </a:outerShdw>
                </a:effectLst>
              </a:rPr>
              <a:t>OREO</a:t>
            </a:r>
            <a:r>
              <a:rPr lang="zh-TW" altLang="en-US" sz="2800" b="1" dirty="0">
                <a:solidFill>
                  <a:srgbClr val="CC3300"/>
                </a:solidFill>
                <a:effectLst>
                  <a:outerShdw blurRad="38100" dist="38100" dir="2700000" algn="tl">
                    <a:srgbClr val="000000">
                      <a:alpha val="43137"/>
                    </a:srgbClr>
                  </a:outerShdw>
                </a:effectLst>
              </a:rPr>
              <a:t> </a:t>
            </a:r>
            <a:r>
              <a:rPr lang="en-US" altLang="zh-TW" sz="2800" b="1" dirty="0">
                <a:solidFill>
                  <a:srgbClr val="CC3300"/>
                </a:solidFill>
                <a:effectLst>
                  <a:outerShdw blurRad="38100" dist="38100" dir="2700000" algn="tl">
                    <a:srgbClr val="000000">
                      <a:alpha val="43137"/>
                    </a:srgbClr>
                  </a:outerShdw>
                </a:effectLst>
              </a:rPr>
              <a:t>CALENDAR</a:t>
            </a:r>
            <a:endParaRPr lang="zh-TW" altLang="en-US" sz="2800" b="1" dirty="0">
              <a:solidFill>
                <a:srgbClr val="CC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3717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927"/>
          <a:stretch/>
        </p:blipFill>
        <p:spPr>
          <a:xfrm>
            <a:off x="0" y="0"/>
            <a:ext cx="6858000" cy="4837541"/>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096" y="5407388"/>
            <a:ext cx="1626316" cy="1626316"/>
          </a:xfrm>
          <a:prstGeom prst="rect">
            <a:avLst/>
          </a:prstGeom>
        </p:spPr>
      </p:pic>
      <p:sp>
        <p:nvSpPr>
          <p:cNvPr id="19" name="文字方塊 18"/>
          <p:cNvSpPr txBox="1"/>
          <p:nvPr/>
        </p:nvSpPr>
        <p:spPr>
          <a:xfrm>
            <a:off x="1524000" y="197642"/>
            <a:ext cx="3647858" cy="523220"/>
          </a:xfrm>
          <a:prstGeom prst="rect">
            <a:avLst/>
          </a:prstGeom>
          <a:noFill/>
        </p:spPr>
        <p:txBody>
          <a:bodyPr wrap="square" rtlCol="0">
            <a:spAutoFit/>
          </a:bodyPr>
          <a:lstStyle/>
          <a:p>
            <a:pPr algn="ctr"/>
            <a:r>
              <a:rPr lang="en-US" altLang="zh-TW" sz="2800" b="1" dirty="0">
                <a:solidFill>
                  <a:srgbClr val="0000FF"/>
                </a:solidFill>
                <a:latin typeface="文鼎中行書" panose="020B0609010101010101" pitchFamily="49" charset="-120"/>
                <a:ea typeface="文鼎中行書" panose="020B0609010101010101" pitchFamily="49" charset="-120"/>
              </a:rPr>
              <a:t>JAN </a:t>
            </a:r>
            <a:r>
              <a:rPr lang="zh-TW" altLang="en-US" sz="2800" b="1" dirty="0">
                <a:solidFill>
                  <a:srgbClr val="0000FF"/>
                </a:solidFill>
                <a:latin typeface="文鼎中行書" panose="020B0609010101010101" pitchFamily="49" charset="-120"/>
                <a:ea typeface="文鼎中行書" panose="020B0609010101010101" pitchFamily="49" charset="-120"/>
              </a:rPr>
              <a:t> </a:t>
            </a:r>
            <a:r>
              <a:rPr lang="en-US" altLang="zh-TW" sz="2800" b="1" dirty="0">
                <a:solidFill>
                  <a:srgbClr val="0000FF"/>
                </a:solidFill>
                <a:latin typeface="文鼎中行書" panose="020B0609010101010101" pitchFamily="49" charset="-120"/>
                <a:ea typeface="文鼎中行書" panose="020B0609010101010101" pitchFamily="49" charset="-120"/>
              </a:rPr>
              <a:t>13</a:t>
            </a:r>
            <a:r>
              <a:rPr lang="en-US" altLang="zh-TW" sz="2800" b="1" dirty="0">
                <a:solidFill>
                  <a:srgbClr val="0000FF"/>
                </a:solidFill>
                <a:latin typeface="文鼎粗毛楷" panose="020B0609010101010101" pitchFamily="49" charset="-120"/>
                <a:ea typeface="文鼎粗毛楷" panose="020B0609010101010101" pitchFamily="49" charset="-120"/>
                <a:cs typeface="Times New Roman" panose="02020603050405020304" pitchFamily="18" charset="0"/>
              </a:rPr>
              <a:t> </a:t>
            </a:r>
            <a:r>
              <a:rPr lang="zh-TW" altLang="en-US" sz="2800" b="1" dirty="0">
                <a:solidFill>
                  <a:srgbClr val="0000FF"/>
                </a:solidFill>
                <a:latin typeface="文鼎粗毛楷" panose="020B0609010101010101" pitchFamily="49" charset="-120"/>
                <a:ea typeface="文鼎粗毛楷" panose="020B0609010101010101" pitchFamily="49" charset="-120"/>
                <a:cs typeface="Times New Roman" panose="02020603050405020304" pitchFamily="18" charset="0"/>
              </a:rPr>
              <a:t> </a:t>
            </a:r>
            <a:r>
              <a:rPr lang="en-US" altLang="zh-TW" sz="2800" b="1" dirty="0">
                <a:solidFill>
                  <a:srgbClr val="0000FF"/>
                </a:solidFill>
                <a:latin typeface="文鼎中行書" panose="020B0609010101010101" pitchFamily="49" charset="-120"/>
                <a:ea typeface="文鼎中行書" panose="020B0609010101010101" pitchFamily="49" charset="-120"/>
              </a:rPr>
              <a:t>2023</a:t>
            </a:r>
            <a:endParaRPr lang="zh-TW" altLang="en-US" sz="2800" b="1" dirty="0">
              <a:solidFill>
                <a:srgbClr val="0000FF"/>
              </a:solidFill>
              <a:latin typeface="文鼎中行書" panose="020B0609010101010101" pitchFamily="49" charset="-120"/>
              <a:ea typeface="文鼎中行書" panose="020B0609010101010101" pitchFamily="49" charset="-120"/>
            </a:endParaRPr>
          </a:p>
        </p:txBody>
      </p:sp>
      <p:sp>
        <p:nvSpPr>
          <p:cNvPr id="13" name="object 10"/>
          <p:cNvSpPr txBox="1"/>
          <p:nvPr/>
        </p:nvSpPr>
        <p:spPr>
          <a:xfrm>
            <a:off x="891096" y="2808124"/>
            <a:ext cx="5257800" cy="1366400"/>
          </a:xfrm>
          <a:prstGeom prst="rect">
            <a:avLst/>
          </a:prstGeom>
        </p:spPr>
        <p:txBody>
          <a:bodyPr vert="horz" wrap="square" lIns="0" tIns="12065" rIns="0" bIns="0" rtlCol="0">
            <a:spAutoFit/>
          </a:bodyPr>
          <a:lstStyle/>
          <a:p>
            <a:pPr marL="12700">
              <a:lnSpc>
                <a:spcPct val="100000"/>
              </a:lnSpc>
              <a:spcBef>
                <a:spcPts val="95"/>
              </a:spcBef>
            </a:pPr>
            <a:r>
              <a:rPr sz="8800" b="1" spc="1315" dirty="0">
                <a:solidFill>
                  <a:schemeClr val="bg1"/>
                </a:solidFill>
                <a:latin typeface="Microsoft JhengHei"/>
                <a:cs typeface="Microsoft JhengHei"/>
              </a:rPr>
              <a:t>懷生國</a:t>
            </a:r>
            <a:r>
              <a:rPr sz="8800" b="1" spc="-5" dirty="0">
                <a:solidFill>
                  <a:schemeClr val="bg1"/>
                </a:solidFill>
                <a:latin typeface="Microsoft JhengHei"/>
                <a:cs typeface="Microsoft JhengHei"/>
              </a:rPr>
              <a:t>中</a:t>
            </a:r>
            <a:endParaRPr sz="8800" dirty="0">
              <a:solidFill>
                <a:schemeClr val="bg1"/>
              </a:solidFill>
              <a:latin typeface="Microsoft JhengHei"/>
              <a:cs typeface="Microsoft JhengHei"/>
            </a:endParaRPr>
          </a:p>
        </p:txBody>
      </p:sp>
      <p:sp>
        <p:nvSpPr>
          <p:cNvPr id="15" name="object 11"/>
          <p:cNvSpPr txBox="1"/>
          <p:nvPr/>
        </p:nvSpPr>
        <p:spPr>
          <a:xfrm>
            <a:off x="845250" y="4174524"/>
            <a:ext cx="5303646" cy="443711"/>
          </a:xfrm>
          <a:prstGeom prst="rect">
            <a:avLst/>
          </a:prstGeom>
        </p:spPr>
        <p:txBody>
          <a:bodyPr vert="horz" wrap="square" lIns="0" tIns="12700" rIns="0" bIns="0" rtlCol="0">
            <a:spAutoFit/>
          </a:bodyPr>
          <a:lstStyle/>
          <a:p>
            <a:pPr marL="12700" algn="ctr">
              <a:lnSpc>
                <a:spcPct val="100000"/>
              </a:lnSpc>
              <a:spcBef>
                <a:spcPts val="100"/>
              </a:spcBef>
              <a:tabLst>
                <a:tab pos="1100455" algn="l"/>
                <a:tab pos="2515235" algn="l"/>
                <a:tab pos="3900804" algn="l"/>
                <a:tab pos="5024755" algn="l"/>
              </a:tabLst>
            </a:pPr>
            <a:r>
              <a:rPr sz="2800" b="1" spc="-5" dirty="0">
                <a:solidFill>
                  <a:schemeClr val="bg1"/>
                </a:solidFill>
                <a:latin typeface="Microsoft JhengHei"/>
                <a:cs typeface="Microsoft JhengHei"/>
              </a:rPr>
              <a:t>Hua</a:t>
            </a:r>
            <a:r>
              <a:rPr sz="2800" b="1" dirty="0">
                <a:solidFill>
                  <a:schemeClr val="bg1"/>
                </a:solidFill>
                <a:latin typeface="Microsoft JhengHei"/>
                <a:cs typeface="Microsoft JhengHei"/>
              </a:rPr>
              <a:t>i</a:t>
            </a:r>
            <a:r>
              <a:rPr lang="en-US" sz="2800" b="1" dirty="0">
                <a:solidFill>
                  <a:schemeClr val="bg1"/>
                </a:solidFill>
                <a:latin typeface="Microsoft JhengHei"/>
                <a:cs typeface="Microsoft JhengHei"/>
              </a:rPr>
              <a:t>s</a:t>
            </a:r>
            <a:r>
              <a:rPr sz="2800" b="1" spc="-5" dirty="0">
                <a:solidFill>
                  <a:schemeClr val="bg1"/>
                </a:solidFill>
                <a:latin typeface="Microsoft JhengHei"/>
                <a:cs typeface="Microsoft JhengHei"/>
              </a:rPr>
              <a:t>hen</a:t>
            </a:r>
            <a:r>
              <a:rPr sz="2800" b="1" dirty="0">
                <a:solidFill>
                  <a:schemeClr val="bg1"/>
                </a:solidFill>
                <a:latin typeface="Microsoft JhengHei"/>
                <a:cs typeface="Microsoft JhengHei"/>
              </a:rPr>
              <a:t>g</a:t>
            </a:r>
            <a:r>
              <a:rPr lang="en-US" sz="2800" b="1" dirty="0">
                <a:solidFill>
                  <a:schemeClr val="bg1"/>
                </a:solidFill>
                <a:latin typeface="Microsoft JhengHei"/>
                <a:cs typeface="Microsoft JhengHei"/>
              </a:rPr>
              <a:t> </a:t>
            </a:r>
            <a:r>
              <a:rPr sz="2800" b="1" spc="-10" dirty="0">
                <a:solidFill>
                  <a:schemeClr val="bg1"/>
                </a:solidFill>
                <a:latin typeface="Microsoft JhengHei"/>
                <a:cs typeface="Microsoft JhengHei"/>
              </a:rPr>
              <a:t>J</a:t>
            </a:r>
            <a:r>
              <a:rPr sz="2800" b="1" dirty="0">
                <a:solidFill>
                  <a:schemeClr val="bg1"/>
                </a:solidFill>
                <a:latin typeface="Microsoft JhengHei"/>
                <a:cs typeface="Microsoft JhengHei"/>
              </a:rPr>
              <a:t>unior</a:t>
            </a:r>
            <a:r>
              <a:rPr lang="en-US" sz="2800" b="1" dirty="0">
                <a:solidFill>
                  <a:schemeClr val="bg1"/>
                </a:solidFill>
                <a:latin typeface="Microsoft JhengHei"/>
                <a:cs typeface="Microsoft JhengHei"/>
              </a:rPr>
              <a:t> </a:t>
            </a:r>
            <a:r>
              <a:rPr sz="2800" b="1" spc="-5" dirty="0">
                <a:solidFill>
                  <a:schemeClr val="bg1"/>
                </a:solidFill>
                <a:latin typeface="Microsoft JhengHei"/>
                <a:cs typeface="Microsoft JhengHei"/>
              </a:rPr>
              <a:t>Hig</a:t>
            </a:r>
            <a:r>
              <a:rPr sz="2800" b="1" dirty="0">
                <a:solidFill>
                  <a:schemeClr val="bg1"/>
                </a:solidFill>
                <a:latin typeface="Microsoft JhengHei"/>
                <a:cs typeface="Microsoft JhengHei"/>
              </a:rPr>
              <a:t>h</a:t>
            </a:r>
            <a:r>
              <a:rPr lang="en-US" sz="2800" b="1" dirty="0">
                <a:solidFill>
                  <a:schemeClr val="bg1"/>
                </a:solidFill>
                <a:latin typeface="Microsoft JhengHei"/>
                <a:cs typeface="Microsoft JhengHei"/>
              </a:rPr>
              <a:t> </a:t>
            </a:r>
            <a:r>
              <a:rPr sz="2800" b="1" spc="-5" dirty="0">
                <a:solidFill>
                  <a:schemeClr val="bg1"/>
                </a:solidFill>
                <a:latin typeface="Microsoft JhengHei"/>
                <a:cs typeface="Microsoft JhengHei"/>
              </a:rPr>
              <a:t>School</a:t>
            </a:r>
            <a:endParaRPr sz="2800" dirty="0">
              <a:solidFill>
                <a:schemeClr val="bg1"/>
              </a:solidFill>
              <a:latin typeface="Microsoft JhengHei"/>
              <a:cs typeface="Microsoft JhengHei"/>
            </a:endParaRPr>
          </a:p>
        </p:txBody>
      </p:sp>
      <p:pic>
        <p:nvPicPr>
          <p:cNvPr id="8" name="圖片 7"/>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58897" y="7508420"/>
            <a:ext cx="1527364" cy="2011187"/>
          </a:xfrm>
          <a:prstGeom prst="rect">
            <a:avLst/>
          </a:prstGeom>
        </p:spPr>
      </p:pic>
    </p:spTree>
    <p:extLst>
      <p:ext uri="{BB962C8B-B14F-4D97-AF65-F5344CB8AC3E}">
        <p14:creationId xmlns:p14="http://schemas.microsoft.com/office/powerpoint/2010/main" val="369036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7347217-53F0-4901-B2F6-62785323C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223" y="5045191"/>
            <a:ext cx="5791553" cy="3861035"/>
          </a:xfrm>
          <a:prstGeom prst="rect">
            <a:avLst/>
          </a:prstGeom>
        </p:spPr>
      </p:pic>
      <p:sp>
        <p:nvSpPr>
          <p:cNvPr id="2" name="矩形 1"/>
          <p:cNvSpPr/>
          <p:nvPr/>
        </p:nvSpPr>
        <p:spPr>
          <a:xfrm>
            <a:off x="1524000" y="487986"/>
            <a:ext cx="5073316" cy="523220"/>
          </a:xfrm>
          <a:prstGeom prst="rect">
            <a:avLst/>
          </a:prstGeom>
        </p:spPr>
        <p:txBody>
          <a:bodyPr wrap="square">
            <a:spAutoFit/>
          </a:bodyPr>
          <a:lstStyle/>
          <a:p>
            <a:r>
              <a:rPr lang="zh-TW" altLang="en-US" sz="2800" b="1" dirty="0">
                <a:solidFill>
                  <a:srgbClr val="FF3300"/>
                </a:solidFill>
                <a:latin typeface="DFKai-SB" panose="03000509000000000000" pitchFamily="65" charset="-120"/>
                <a:ea typeface="DFKai-SB" panose="03000509000000000000" pitchFamily="65" charset="-120"/>
              </a:rPr>
              <a:t>學生榮譽榜</a:t>
            </a:r>
          </a:p>
        </p:txBody>
      </p:sp>
      <p:pic>
        <p:nvPicPr>
          <p:cNvPr id="3" name="圖片 2"/>
          <p:cNvPicPr>
            <a:picLocks noChangeAspect="1"/>
          </p:cNvPicPr>
          <p:nvPr/>
        </p:nvPicPr>
        <p:blipFill>
          <a:blip r:embed="rId3"/>
          <a:stretch>
            <a:fillRect/>
          </a:stretch>
        </p:blipFill>
        <p:spPr>
          <a:xfrm>
            <a:off x="156058" y="152400"/>
            <a:ext cx="1367942" cy="13970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72000" y="7620000"/>
            <a:ext cx="2286000" cy="2286000"/>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8106" y="8534399"/>
            <a:ext cx="925610" cy="1218815"/>
          </a:xfrm>
          <a:prstGeom prst="rect">
            <a:avLst/>
          </a:prstGeom>
        </p:spPr>
      </p:pic>
      <p:sp>
        <p:nvSpPr>
          <p:cNvPr id="7" name="矩形 6"/>
          <p:cNvSpPr/>
          <p:nvPr/>
        </p:nvSpPr>
        <p:spPr>
          <a:xfrm>
            <a:off x="533223" y="3936593"/>
            <a:ext cx="938733" cy="523220"/>
          </a:xfrm>
          <a:prstGeom prst="rect">
            <a:avLst/>
          </a:prstGeom>
        </p:spPr>
        <p:txBody>
          <a:bodyPr wrap="square">
            <a:spAutoFit/>
          </a:bodyPr>
          <a:lstStyle/>
          <a:p>
            <a:r>
              <a:rPr lang="zh-TW" altLang="en-US" sz="2800" b="1" dirty="0">
                <a:solidFill>
                  <a:srgbClr val="FF3300"/>
                </a:solidFill>
                <a:latin typeface="華康宗楷體W7" panose="03000709000000000000" pitchFamily="65" charset="-120"/>
                <a:ea typeface="華康宗楷體W7" panose="03000709000000000000" pitchFamily="65" charset="-120"/>
              </a:rPr>
              <a:t>恭喜</a:t>
            </a:r>
            <a:endParaRPr lang="zh-TW" altLang="en-US" sz="2400" dirty="0">
              <a:solidFill>
                <a:schemeClr val="accent2">
                  <a:lumMod val="75000"/>
                </a:schemeClr>
              </a:solidFill>
              <a:latin typeface="華康宗楷體W7" panose="03000709000000000000" pitchFamily="65" charset="-120"/>
              <a:ea typeface="華康宗楷體W7" panose="03000709000000000000" pitchFamily="65" charset="-120"/>
            </a:endParaRPr>
          </a:p>
        </p:txBody>
      </p:sp>
      <p:sp>
        <p:nvSpPr>
          <p:cNvPr id="8" name="文字方塊 7"/>
          <p:cNvSpPr txBox="1"/>
          <p:nvPr/>
        </p:nvSpPr>
        <p:spPr>
          <a:xfrm>
            <a:off x="1133244" y="1179390"/>
            <a:ext cx="4676280" cy="3447419"/>
          </a:xfrm>
          <a:prstGeom prst="rect">
            <a:avLst/>
          </a:prstGeom>
          <a:noFill/>
        </p:spPr>
        <p:txBody>
          <a:bodyPr wrap="none" rtlCol="0">
            <a:spAutoFit/>
          </a:bodyPr>
          <a:lstStyle/>
          <a:p>
            <a:pPr algn="ctr">
              <a:lnSpc>
                <a:spcPct val="150000"/>
              </a:lnSpc>
            </a:pPr>
            <a:r>
              <a:rPr lang="en-US" altLang="zh-TW" sz="2800" b="1" dirty="0">
                <a:solidFill>
                  <a:srgbClr val="0000FF"/>
                </a:solidFill>
              </a:rPr>
              <a:t>903</a:t>
            </a:r>
            <a:r>
              <a:rPr lang="zh-TW" altLang="en-US" sz="2800" b="1" dirty="0">
                <a:solidFill>
                  <a:srgbClr val="0000FF"/>
                </a:solidFill>
              </a:rPr>
              <a:t>許晴晴</a:t>
            </a:r>
            <a:r>
              <a:rPr lang="zh-TW" altLang="en-US" sz="2400" b="1" dirty="0">
                <a:solidFill>
                  <a:schemeClr val="accent3">
                    <a:lumMod val="50000"/>
                  </a:schemeClr>
                </a:solidFill>
              </a:rPr>
              <a:t> 參加</a:t>
            </a:r>
            <a:endParaRPr lang="en-US" altLang="zh-TW" sz="2400" b="1" dirty="0">
              <a:solidFill>
                <a:schemeClr val="accent3">
                  <a:lumMod val="50000"/>
                </a:schemeClr>
              </a:solidFill>
            </a:endParaRPr>
          </a:p>
          <a:p>
            <a:pPr algn="ctr">
              <a:lnSpc>
                <a:spcPct val="150000"/>
              </a:lnSpc>
            </a:pPr>
            <a:r>
              <a:rPr lang="zh-TW" altLang="en-US" sz="2400" b="1" dirty="0">
                <a:solidFill>
                  <a:schemeClr val="accent4">
                    <a:lumMod val="50000"/>
                  </a:schemeClr>
                </a:solidFill>
              </a:rPr>
              <a:t>臺北市</a:t>
            </a:r>
            <a:r>
              <a:rPr lang="en-US" altLang="zh-TW" sz="2400" b="1" dirty="0">
                <a:solidFill>
                  <a:schemeClr val="accent4">
                    <a:lumMod val="50000"/>
                  </a:schemeClr>
                </a:solidFill>
              </a:rPr>
              <a:t>111</a:t>
            </a:r>
            <a:r>
              <a:rPr lang="zh-TW" altLang="en-US" sz="2400" b="1" dirty="0">
                <a:solidFill>
                  <a:schemeClr val="accent4">
                    <a:lumMod val="50000"/>
                  </a:schemeClr>
                </a:solidFill>
              </a:rPr>
              <a:t>學年度中等學校運動會</a:t>
            </a:r>
            <a:endParaRPr lang="en-US" altLang="zh-TW" sz="2400" b="1" dirty="0">
              <a:solidFill>
                <a:schemeClr val="accent4">
                  <a:lumMod val="50000"/>
                </a:schemeClr>
              </a:solidFill>
            </a:endParaRPr>
          </a:p>
          <a:p>
            <a:pPr algn="ctr">
              <a:lnSpc>
                <a:spcPct val="150000"/>
              </a:lnSpc>
            </a:pPr>
            <a:r>
              <a:rPr lang="zh-TW" altLang="en-US" sz="2400" b="1" dirty="0">
                <a:solidFill>
                  <a:schemeClr val="accent3">
                    <a:lumMod val="50000"/>
                  </a:schemeClr>
                </a:solidFill>
              </a:rPr>
              <a:t>榮 獲 </a:t>
            </a:r>
            <a:r>
              <a:rPr lang="zh-TW" altLang="en-US" sz="2400" b="1" dirty="0">
                <a:solidFill>
                  <a:srgbClr val="CC0099"/>
                </a:solidFill>
              </a:rPr>
              <a:t>國中女子組</a:t>
            </a:r>
            <a:endParaRPr lang="en-US" altLang="zh-TW" sz="2400" b="1" dirty="0">
              <a:solidFill>
                <a:srgbClr val="CC0099"/>
              </a:solidFill>
            </a:endParaRPr>
          </a:p>
          <a:p>
            <a:pPr algn="ctr">
              <a:lnSpc>
                <a:spcPct val="150000"/>
              </a:lnSpc>
            </a:pPr>
            <a:r>
              <a:rPr lang="en-US" altLang="zh-TW" sz="2400" b="1" dirty="0">
                <a:solidFill>
                  <a:srgbClr val="0000FF"/>
                </a:solidFill>
              </a:rPr>
              <a:t>50</a:t>
            </a:r>
            <a:r>
              <a:rPr lang="zh-TW" altLang="en-US" sz="2400" b="1" dirty="0">
                <a:solidFill>
                  <a:srgbClr val="0000FF"/>
                </a:solidFill>
              </a:rPr>
              <a:t>公尺蛙式第</a:t>
            </a:r>
            <a:r>
              <a:rPr lang="en-US" altLang="zh-TW" sz="2400" b="1" dirty="0">
                <a:solidFill>
                  <a:srgbClr val="0000FF"/>
                </a:solidFill>
              </a:rPr>
              <a:t>5</a:t>
            </a:r>
            <a:r>
              <a:rPr lang="zh-TW" altLang="en-US" sz="2400" b="1" dirty="0">
                <a:solidFill>
                  <a:srgbClr val="0000FF"/>
                </a:solidFill>
              </a:rPr>
              <a:t>名</a:t>
            </a:r>
            <a:endParaRPr lang="en-US" altLang="zh-TW" sz="2400" b="1" dirty="0">
              <a:solidFill>
                <a:srgbClr val="0000FF"/>
              </a:solidFill>
            </a:endParaRPr>
          </a:p>
          <a:p>
            <a:pPr algn="ctr">
              <a:lnSpc>
                <a:spcPct val="150000"/>
              </a:lnSpc>
            </a:pPr>
            <a:r>
              <a:rPr lang="en-US" altLang="zh-TW" sz="2400" b="1" dirty="0">
                <a:solidFill>
                  <a:srgbClr val="0000FF"/>
                </a:solidFill>
              </a:rPr>
              <a:t>100</a:t>
            </a:r>
            <a:r>
              <a:rPr lang="zh-TW" altLang="en-US" sz="2400" b="1" dirty="0">
                <a:solidFill>
                  <a:srgbClr val="0000FF"/>
                </a:solidFill>
              </a:rPr>
              <a:t>公尺蛙式第</a:t>
            </a:r>
            <a:r>
              <a:rPr lang="en-US" altLang="zh-TW" sz="2400" b="1" dirty="0">
                <a:solidFill>
                  <a:srgbClr val="0000FF"/>
                </a:solidFill>
              </a:rPr>
              <a:t>8</a:t>
            </a:r>
            <a:r>
              <a:rPr lang="zh-TW" altLang="en-US" sz="2400" b="1" dirty="0">
                <a:solidFill>
                  <a:srgbClr val="0000FF"/>
                </a:solidFill>
              </a:rPr>
              <a:t>名</a:t>
            </a:r>
            <a:endParaRPr lang="en-US" altLang="zh-TW" sz="2400" b="1" dirty="0">
              <a:solidFill>
                <a:srgbClr val="0000FF"/>
              </a:solidFill>
            </a:endParaRPr>
          </a:p>
          <a:p>
            <a:pPr algn="ctr">
              <a:lnSpc>
                <a:spcPct val="150000"/>
              </a:lnSpc>
            </a:pPr>
            <a:r>
              <a:rPr lang="zh-TW" altLang="en-US" sz="2400" b="1" dirty="0">
                <a:solidFill>
                  <a:srgbClr val="CC0099"/>
                </a:solidFill>
              </a:rPr>
              <a:t>並達</a:t>
            </a:r>
            <a:r>
              <a:rPr lang="en-US" altLang="zh-TW" sz="2400" b="1" dirty="0">
                <a:solidFill>
                  <a:srgbClr val="CC0099"/>
                </a:solidFill>
              </a:rPr>
              <a:t>112</a:t>
            </a:r>
            <a:r>
              <a:rPr lang="zh-TW" altLang="en-US" sz="2400" b="1" dirty="0">
                <a:solidFill>
                  <a:srgbClr val="CC0099"/>
                </a:solidFill>
              </a:rPr>
              <a:t>全中運參賽標準</a:t>
            </a:r>
          </a:p>
        </p:txBody>
      </p:sp>
      <p:pic>
        <p:nvPicPr>
          <p:cNvPr id="13" name="圖片 12">
            <a:extLst>
              <a:ext uri="{FF2B5EF4-FFF2-40B4-BE49-F238E27FC236}">
                <a16:creationId xmlns:a16="http://schemas.microsoft.com/office/drawing/2014/main" id="{D529DC24-049B-4CCF-B235-181DF9353A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55" y="8122599"/>
            <a:ext cx="2267189" cy="2267189"/>
          </a:xfrm>
          <a:prstGeom prst="rect">
            <a:avLst/>
          </a:prstGeom>
        </p:spPr>
      </p:pic>
    </p:spTree>
    <p:extLst>
      <p:ext uri="{BB962C8B-B14F-4D97-AF65-F5344CB8AC3E}">
        <p14:creationId xmlns:p14="http://schemas.microsoft.com/office/powerpoint/2010/main" val="262466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5418" y="218723"/>
            <a:ext cx="6292516" cy="461665"/>
          </a:xfrm>
          <a:prstGeom prst="rect">
            <a:avLst/>
          </a:prstGeom>
        </p:spPr>
        <p:txBody>
          <a:bodyPr wrap="square">
            <a:spAutoFit/>
          </a:bodyPr>
          <a:lstStyle/>
          <a:p>
            <a:r>
              <a:rPr lang="zh-TW" altLang="en-US" sz="2400" b="1" dirty="0">
                <a:solidFill>
                  <a:schemeClr val="accent3">
                    <a:lumMod val="50000"/>
                  </a:schemeClr>
                </a:solidFill>
                <a:latin typeface="DFKai-SB" panose="03000509000000000000" pitchFamily="65" charset="-120"/>
                <a:ea typeface="DFKai-SB" panose="03000509000000000000" pitchFamily="65" charset="-120"/>
              </a:rPr>
              <a:t>學生學習集錦</a:t>
            </a:r>
          </a:p>
        </p:txBody>
      </p:sp>
      <p:pic>
        <p:nvPicPr>
          <p:cNvPr id="4" name="圖片 3">
            <a:extLst>
              <a:ext uri="{FF2B5EF4-FFF2-40B4-BE49-F238E27FC236}">
                <a16:creationId xmlns:a16="http://schemas.microsoft.com/office/drawing/2014/main" id="{FB582965-EFAE-4668-9AE2-96D7CA5EE8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389" y="7416559"/>
            <a:ext cx="2819400" cy="2114550"/>
          </a:xfrm>
          <a:prstGeom prst="rect">
            <a:avLst/>
          </a:prstGeom>
        </p:spPr>
      </p:pic>
      <p:pic>
        <p:nvPicPr>
          <p:cNvPr id="6" name="圖片 5">
            <a:extLst>
              <a:ext uri="{FF2B5EF4-FFF2-40B4-BE49-F238E27FC236}">
                <a16:creationId xmlns:a16="http://schemas.microsoft.com/office/drawing/2014/main" id="{FC215367-79C3-484E-B265-F69A0976E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421024"/>
            <a:ext cx="2819400" cy="2114550"/>
          </a:xfrm>
          <a:prstGeom prst="rect">
            <a:avLst/>
          </a:prstGeom>
        </p:spPr>
      </p:pic>
      <p:pic>
        <p:nvPicPr>
          <p:cNvPr id="8" name="圖片 7">
            <a:extLst>
              <a:ext uri="{FF2B5EF4-FFF2-40B4-BE49-F238E27FC236}">
                <a16:creationId xmlns:a16="http://schemas.microsoft.com/office/drawing/2014/main" id="{90BF6D06-BC75-4EDE-BBBF-F00628FCEF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7389" y="5183240"/>
            <a:ext cx="2819399" cy="2114549"/>
          </a:xfrm>
          <a:prstGeom prst="rect">
            <a:avLst/>
          </a:prstGeom>
        </p:spPr>
      </p:pic>
      <p:pic>
        <p:nvPicPr>
          <p:cNvPr id="10" name="圖片 9">
            <a:extLst>
              <a:ext uri="{FF2B5EF4-FFF2-40B4-BE49-F238E27FC236}">
                <a16:creationId xmlns:a16="http://schemas.microsoft.com/office/drawing/2014/main" id="{AC862305-544E-41CD-944E-4D0B878DF1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183240"/>
            <a:ext cx="2819399" cy="2114549"/>
          </a:xfrm>
          <a:prstGeom prst="rect">
            <a:avLst/>
          </a:prstGeom>
        </p:spPr>
      </p:pic>
      <p:pic>
        <p:nvPicPr>
          <p:cNvPr id="12" name="圖片 11">
            <a:extLst>
              <a:ext uri="{FF2B5EF4-FFF2-40B4-BE49-F238E27FC236}">
                <a16:creationId xmlns:a16="http://schemas.microsoft.com/office/drawing/2014/main" id="{EA5F241E-7F36-484C-8667-34366F1843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7390" y="2953478"/>
            <a:ext cx="2819398" cy="2114549"/>
          </a:xfrm>
          <a:prstGeom prst="rect">
            <a:avLst/>
          </a:prstGeom>
        </p:spPr>
      </p:pic>
      <p:pic>
        <p:nvPicPr>
          <p:cNvPr id="14" name="圖片 13">
            <a:extLst>
              <a:ext uri="{FF2B5EF4-FFF2-40B4-BE49-F238E27FC236}">
                <a16:creationId xmlns:a16="http://schemas.microsoft.com/office/drawing/2014/main" id="{C74C08A2-7B97-44D7-8061-F4A68A02CD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2945458"/>
            <a:ext cx="2819398" cy="2114548"/>
          </a:xfrm>
          <a:prstGeom prst="rect">
            <a:avLst/>
          </a:prstGeom>
        </p:spPr>
      </p:pic>
      <p:pic>
        <p:nvPicPr>
          <p:cNvPr id="16" name="圖片 15">
            <a:extLst>
              <a:ext uri="{FF2B5EF4-FFF2-40B4-BE49-F238E27FC236}">
                <a16:creationId xmlns:a16="http://schemas.microsoft.com/office/drawing/2014/main" id="{D57719B8-0311-4A39-B6CC-50506BFB49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712141"/>
            <a:ext cx="2819398" cy="2114549"/>
          </a:xfrm>
          <a:prstGeom prst="rect">
            <a:avLst/>
          </a:prstGeom>
        </p:spPr>
      </p:pic>
      <p:pic>
        <p:nvPicPr>
          <p:cNvPr id="18" name="圖片 17">
            <a:extLst>
              <a:ext uri="{FF2B5EF4-FFF2-40B4-BE49-F238E27FC236}">
                <a16:creationId xmlns:a16="http://schemas.microsoft.com/office/drawing/2014/main" id="{6D2B99EA-B50A-4696-9673-8DD91AA6BD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1676" y="712141"/>
            <a:ext cx="2819398" cy="2114549"/>
          </a:xfrm>
          <a:prstGeom prst="rect">
            <a:avLst/>
          </a:prstGeom>
        </p:spPr>
      </p:pic>
      <p:sp>
        <p:nvSpPr>
          <p:cNvPr id="19" name="文字方塊 18">
            <a:extLst>
              <a:ext uri="{FF2B5EF4-FFF2-40B4-BE49-F238E27FC236}">
                <a16:creationId xmlns:a16="http://schemas.microsoft.com/office/drawing/2014/main" id="{691B4EE4-D171-4619-91E2-DCF38E71DE7C}"/>
              </a:ext>
            </a:extLst>
          </p:cNvPr>
          <p:cNvSpPr txBox="1"/>
          <p:nvPr/>
        </p:nvSpPr>
        <p:spPr>
          <a:xfrm>
            <a:off x="2269958" y="2430133"/>
            <a:ext cx="2362199" cy="400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資訊融入</a:t>
            </a:r>
          </a:p>
        </p:txBody>
      </p:sp>
      <p:sp>
        <p:nvSpPr>
          <p:cNvPr id="20" name="文字方塊 19">
            <a:extLst>
              <a:ext uri="{FF2B5EF4-FFF2-40B4-BE49-F238E27FC236}">
                <a16:creationId xmlns:a16="http://schemas.microsoft.com/office/drawing/2014/main" id="{60F38A14-7383-4DB2-BBDC-00E579F49F89}"/>
              </a:ext>
            </a:extLst>
          </p:cNvPr>
          <p:cNvSpPr txBox="1"/>
          <p:nvPr/>
        </p:nvSpPr>
        <p:spPr>
          <a:xfrm>
            <a:off x="2269958" y="4667917"/>
            <a:ext cx="2362199" cy="400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邏輯思考</a:t>
            </a:r>
          </a:p>
        </p:txBody>
      </p:sp>
      <p:sp>
        <p:nvSpPr>
          <p:cNvPr id="21" name="文字方塊 20">
            <a:extLst>
              <a:ext uri="{FF2B5EF4-FFF2-40B4-BE49-F238E27FC236}">
                <a16:creationId xmlns:a16="http://schemas.microsoft.com/office/drawing/2014/main" id="{E4F1427D-81DD-45B0-906E-5DBBF4F16643}"/>
              </a:ext>
            </a:extLst>
          </p:cNvPr>
          <p:cNvSpPr txBox="1"/>
          <p:nvPr/>
        </p:nvSpPr>
        <p:spPr>
          <a:xfrm>
            <a:off x="2269958" y="7154887"/>
            <a:ext cx="2362199" cy="400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實驗驗證</a:t>
            </a:r>
          </a:p>
        </p:txBody>
      </p:sp>
    </p:spTree>
    <p:extLst>
      <p:ext uri="{BB962C8B-B14F-4D97-AF65-F5344CB8AC3E}">
        <p14:creationId xmlns:p14="http://schemas.microsoft.com/office/powerpoint/2010/main" val="338064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CAB7243-1271-4D5E-ABAB-4D00A521875F}"/>
              </a:ext>
            </a:extLst>
          </p:cNvPr>
          <p:cNvSpPr/>
          <p:nvPr/>
        </p:nvSpPr>
        <p:spPr>
          <a:xfrm>
            <a:off x="469229" y="255170"/>
            <a:ext cx="6292516" cy="461665"/>
          </a:xfrm>
          <a:prstGeom prst="rect">
            <a:avLst/>
          </a:prstGeom>
        </p:spPr>
        <p:txBody>
          <a:bodyPr wrap="square">
            <a:spAutoFit/>
          </a:bodyPr>
          <a:lstStyle/>
          <a:p>
            <a:r>
              <a:rPr lang="zh-TW" altLang="en-US" sz="2400" b="1" dirty="0">
                <a:solidFill>
                  <a:schemeClr val="accent3">
                    <a:lumMod val="50000"/>
                  </a:schemeClr>
                </a:solidFill>
                <a:latin typeface="DFKai-SB" panose="03000509000000000000" pitchFamily="65" charset="-120"/>
                <a:ea typeface="DFKai-SB" panose="03000509000000000000" pitchFamily="65" charset="-120"/>
              </a:rPr>
              <a:t>學生學習集錦</a:t>
            </a:r>
          </a:p>
        </p:txBody>
      </p:sp>
      <p:pic>
        <p:nvPicPr>
          <p:cNvPr id="5" name="圖片 4">
            <a:extLst>
              <a:ext uri="{FF2B5EF4-FFF2-40B4-BE49-F238E27FC236}">
                <a16:creationId xmlns:a16="http://schemas.microsoft.com/office/drawing/2014/main" id="{59126FB5-2F29-47FC-9D71-FB4756965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41" y="842665"/>
            <a:ext cx="2667000" cy="2000250"/>
          </a:xfrm>
          <a:prstGeom prst="rect">
            <a:avLst/>
          </a:prstGeom>
        </p:spPr>
      </p:pic>
      <p:pic>
        <p:nvPicPr>
          <p:cNvPr id="7" name="圖片 6">
            <a:extLst>
              <a:ext uri="{FF2B5EF4-FFF2-40B4-BE49-F238E27FC236}">
                <a16:creationId xmlns:a16="http://schemas.microsoft.com/office/drawing/2014/main" id="{B99B86F1-D6D8-4F0F-A3ED-524E732C5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760" y="842665"/>
            <a:ext cx="2650957" cy="1988218"/>
          </a:xfrm>
          <a:prstGeom prst="rect">
            <a:avLst/>
          </a:prstGeom>
        </p:spPr>
      </p:pic>
      <p:pic>
        <p:nvPicPr>
          <p:cNvPr id="9" name="圖片 8">
            <a:extLst>
              <a:ext uri="{FF2B5EF4-FFF2-40B4-BE49-F238E27FC236}">
                <a16:creationId xmlns:a16="http://schemas.microsoft.com/office/drawing/2014/main" id="{ACA2564D-357D-4671-8B5F-7EE3E6980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29" y="3094575"/>
            <a:ext cx="2667000" cy="2000250"/>
          </a:xfrm>
          <a:prstGeom prst="rect">
            <a:avLst/>
          </a:prstGeom>
        </p:spPr>
      </p:pic>
      <p:pic>
        <p:nvPicPr>
          <p:cNvPr id="15" name="圖片 14">
            <a:extLst>
              <a:ext uri="{FF2B5EF4-FFF2-40B4-BE49-F238E27FC236}">
                <a16:creationId xmlns:a16="http://schemas.microsoft.com/office/drawing/2014/main" id="{3D862634-B18D-4A1C-BA23-3CC06744BA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747" y="3090565"/>
            <a:ext cx="2650957" cy="1988218"/>
          </a:xfrm>
          <a:prstGeom prst="rect">
            <a:avLst/>
          </a:prstGeom>
        </p:spPr>
      </p:pic>
      <p:pic>
        <p:nvPicPr>
          <p:cNvPr id="19" name="圖片 18">
            <a:extLst>
              <a:ext uri="{FF2B5EF4-FFF2-40B4-BE49-F238E27FC236}">
                <a16:creationId xmlns:a16="http://schemas.microsoft.com/office/drawing/2014/main" id="{758FB8D8-D2AB-4145-82D7-A1FD81A4E2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230" y="5337008"/>
            <a:ext cx="2667000" cy="2000250"/>
          </a:xfrm>
          <a:prstGeom prst="rect">
            <a:avLst/>
          </a:prstGeom>
        </p:spPr>
      </p:pic>
      <p:pic>
        <p:nvPicPr>
          <p:cNvPr id="21" name="圖片 20">
            <a:extLst>
              <a:ext uri="{FF2B5EF4-FFF2-40B4-BE49-F238E27FC236}">
                <a16:creationId xmlns:a16="http://schemas.microsoft.com/office/drawing/2014/main" id="{A57D5D33-9CD2-4D5D-AD82-D7F1CAA29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747" y="5337008"/>
            <a:ext cx="2650957" cy="1988218"/>
          </a:xfrm>
          <a:prstGeom prst="rect">
            <a:avLst/>
          </a:prstGeom>
        </p:spPr>
      </p:pic>
      <p:pic>
        <p:nvPicPr>
          <p:cNvPr id="25" name="圖片 24">
            <a:extLst>
              <a:ext uri="{FF2B5EF4-FFF2-40B4-BE49-F238E27FC236}">
                <a16:creationId xmlns:a16="http://schemas.microsoft.com/office/drawing/2014/main" id="{9368F9C4-29B5-4A80-84BA-AE84F81F29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241" y="7600950"/>
            <a:ext cx="2667000" cy="2000250"/>
          </a:xfrm>
          <a:prstGeom prst="rect">
            <a:avLst/>
          </a:prstGeom>
        </p:spPr>
      </p:pic>
      <p:pic>
        <p:nvPicPr>
          <p:cNvPr id="27" name="圖片 26">
            <a:extLst>
              <a:ext uri="{FF2B5EF4-FFF2-40B4-BE49-F238E27FC236}">
                <a16:creationId xmlns:a16="http://schemas.microsoft.com/office/drawing/2014/main" id="{2B1DB850-63DF-4269-8882-7D239C329A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7759" y="7600950"/>
            <a:ext cx="2650957" cy="1988218"/>
          </a:xfrm>
          <a:prstGeom prst="rect">
            <a:avLst/>
          </a:prstGeom>
        </p:spPr>
      </p:pic>
      <p:sp>
        <p:nvSpPr>
          <p:cNvPr id="28" name="文字方塊 27">
            <a:extLst>
              <a:ext uri="{FF2B5EF4-FFF2-40B4-BE49-F238E27FC236}">
                <a16:creationId xmlns:a16="http://schemas.microsoft.com/office/drawing/2014/main" id="{43B40337-6FB8-435D-87BE-E2AB0BF222D1}"/>
              </a:ext>
            </a:extLst>
          </p:cNvPr>
          <p:cNvSpPr txBox="1"/>
          <p:nvPr/>
        </p:nvSpPr>
        <p:spPr>
          <a:xfrm>
            <a:off x="2281988" y="2765408"/>
            <a:ext cx="2286000" cy="40011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創意律動</a:t>
            </a:r>
          </a:p>
        </p:txBody>
      </p:sp>
      <p:sp>
        <p:nvSpPr>
          <p:cNvPr id="29" name="文字方塊 28">
            <a:extLst>
              <a:ext uri="{FF2B5EF4-FFF2-40B4-BE49-F238E27FC236}">
                <a16:creationId xmlns:a16="http://schemas.microsoft.com/office/drawing/2014/main" id="{B5D1E6DB-C881-4E8B-863E-CC9938340744}"/>
              </a:ext>
            </a:extLst>
          </p:cNvPr>
          <p:cNvSpPr txBox="1"/>
          <p:nvPr/>
        </p:nvSpPr>
        <p:spPr>
          <a:xfrm>
            <a:off x="2281988" y="7315396"/>
            <a:ext cx="2286000" cy="40011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陽光足球</a:t>
            </a:r>
          </a:p>
        </p:txBody>
      </p:sp>
      <p:pic>
        <p:nvPicPr>
          <p:cNvPr id="4" name="圖片 3">
            <a:extLst>
              <a:ext uri="{FF2B5EF4-FFF2-40B4-BE49-F238E27FC236}">
                <a16:creationId xmlns:a16="http://schemas.microsoft.com/office/drawing/2014/main" id="{3CB6A92F-E53B-4F74-A1C4-AA0F593AF3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9116" y="8809279"/>
            <a:ext cx="1339768" cy="993544"/>
          </a:xfrm>
          <a:prstGeom prst="rect">
            <a:avLst/>
          </a:prstGeom>
        </p:spPr>
      </p:pic>
    </p:spTree>
    <p:extLst>
      <p:ext uri="{BB962C8B-B14F-4D97-AF65-F5344CB8AC3E}">
        <p14:creationId xmlns:p14="http://schemas.microsoft.com/office/powerpoint/2010/main" val="3448720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FD4F66A-FBAB-473F-8D71-D5CAF4AF8A5E}"/>
              </a:ext>
            </a:extLst>
          </p:cNvPr>
          <p:cNvSpPr/>
          <p:nvPr/>
        </p:nvSpPr>
        <p:spPr>
          <a:xfrm>
            <a:off x="380999" y="217024"/>
            <a:ext cx="6292516" cy="461665"/>
          </a:xfrm>
          <a:prstGeom prst="rect">
            <a:avLst/>
          </a:prstGeom>
        </p:spPr>
        <p:txBody>
          <a:bodyPr wrap="square">
            <a:spAutoFit/>
          </a:bodyPr>
          <a:lstStyle/>
          <a:p>
            <a:r>
              <a:rPr lang="zh-TW" altLang="en-US" sz="2400" b="1" dirty="0">
                <a:solidFill>
                  <a:schemeClr val="accent3">
                    <a:lumMod val="50000"/>
                  </a:schemeClr>
                </a:solidFill>
                <a:latin typeface="DFKai-SB" panose="03000509000000000000" pitchFamily="65" charset="-120"/>
                <a:ea typeface="DFKai-SB" panose="03000509000000000000" pitchFamily="65" charset="-120"/>
              </a:rPr>
              <a:t>學生學習集錦</a:t>
            </a:r>
          </a:p>
        </p:txBody>
      </p:sp>
      <p:pic>
        <p:nvPicPr>
          <p:cNvPr id="5" name="圖片 4">
            <a:extLst>
              <a:ext uri="{FF2B5EF4-FFF2-40B4-BE49-F238E27FC236}">
                <a16:creationId xmlns:a16="http://schemas.microsoft.com/office/drawing/2014/main" id="{5282AC06-5B37-4C91-95D3-AA50701EA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842665"/>
            <a:ext cx="2743201" cy="2057401"/>
          </a:xfrm>
          <a:prstGeom prst="rect">
            <a:avLst/>
          </a:prstGeom>
        </p:spPr>
      </p:pic>
      <p:pic>
        <p:nvPicPr>
          <p:cNvPr id="7" name="圖片 6">
            <a:extLst>
              <a:ext uri="{FF2B5EF4-FFF2-40B4-BE49-F238E27FC236}">
                <a16:creationId xmlns:a16="http://schemas.microsoft.com/office/drawing/2014/main" id="{18CC8DD1-62AC-4EEC-B729-ED63382B9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408" y="826623"/>
            <a:ext cx="2764591" cy="2073443"/>
          </a:xfrm>
          <a:prstGeom prst="rect">
            <a:avLst/>
          </a:prstGeom>
        </p:spPr>
      </p:pic>
      <p:pic>
        <p:nvPicPr>
          <p:cNvPr id="9" name="圖片 8">
            <a:extLst>
              <a:ext uri="{FF2B5EF4-FFF2-40B4-BE49-F238E27FC236}">
                <a16:creationId xmlns:a16="http://schemas.microsoft.com/office/drawing/2014/main" id="{9462B1E2-391D-41B1-8D71-EAE97A916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048000"/>
            <a:ext cx="2743201" cy="2057401"/>
          </a:xfrm>
          <a:prstGeom prst="rect">
            <a:avLst/>
          </a:prstGeom>
        </p:spPr>
      </p:pic>
      <p:pic>
        <p:nvPicPr>
          <p:cNvPr id="11" name="圖片 10">
            <a:extLst>
              <a:ext uri="{FF2B5EF4-FFF2-40B4-BE49-F238E27FC236}">
                <a16:creationId xmlns:a16="http://schemas.microsoft.com/office/drawing/2014/main" id="{9C4F2706-6BFA-4F99-887B-48265DCB2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2408" y="3048000"/>
            <a:ext cx="2764591" cy="2073443"/>
          </a:xfrm>
          <a:prstGeom prst="rect">
            <a:avLst/>
          </a:prstGeom>
        </p:spPr>
      </p:pic>
      <p:pic>
        <p:nvPicPr>
          <p:cNvPr id="13" name="圖片 12">
            <a:extLst>
              <a:ext uri="{FF2B5EF4-FFF2-40B4-BE49-F238E27FC236}">
                <a16:creationId xmlns:a16="http://schemas.microsoft.com/office/drawing/2014/main" id="{A66198F4-AB28-4644-BB05-B23903CF94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408" y="5322423"/>
            <a:ext cx="2764591" cy="2073444"/>
          </a:xfrm>
          <a:prstGeom prst="rect">
            <a:avLst/>
          </a:prstGeom>
        </p:spPr>
      </p:pic>
      <p:pic>
        <p:nvPicPr>
          <p:cNvPr id="15" name="圖片 14">
            <a:extLst>
              <a:ext uri="{FF2B5EF4-FFF2-40B4-BE49-F238E27FC236}">
                <a16:creationId xmlns:a16="http://schemas.microsoft.com/office/drawing/2014/main" id="{F2CC8336-B89F-4202-AC1E-275492EDF3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5322423"/>
            <a:ext cx="2743200" cy="2057400"/>
          </a:xfrm>
          <a:prstGeom prst="rect">
            <a:avLst/>
          </a:prstGeom>
        </p:spPr>
      </p:pic>
      <p:pic>
        <p:nvPicPr>
          <p:cNvPr id="17" name="圖片 16">
            <a:extLst>
              <a:ext uri="{FF2B5EF4-FFF2-40B4-BE49-F238E27FC236}">
                <a16:creationId xmlns:a16="http://schemas.microsoft.com/office/drawing/2014/main" id="{C785C097-F3CE-4165-9799-E49EACA97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2408" y="7596847"/>
            <a:ext cx="2764590" cy="2073443"/>
          </a:xfrm>
          <a:prstGeom prst="rect">
            <a:avLst/>
          </a:prstGeom>
        </p:spPr>
      </p:pic>
      <p:pic>
        <p:nvPicPr>
          <p:cNvPr id="19" name="圖片 18">
            <a:extLst>
              <a:ext uri="{FF2B5EF4-FFF2-40B4-BE49-F238E27FC236}">
                <a16:creationId xmlns:a16="http://schemas.microsoft.com/office/drawing/2014/main" id="{A81E819F-34F5-4E17-B188-9D34A724463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495" r="10212"/>
          <a:stretch/>
        </p:blipFill>
        <p:spPr>
          <a:xfrm>
            <a:off x="533400" y="7596845"/>
            <a:ext cx="2743200" cy="2073442"/>
          </a:xfrm>
          <a:prstGeom prst="rect">
            <a:avLst/>
          </a:prstGeom>
        </p:spPr>
      </p:pic>
      <p:sp>
        <p:nvSpPr>
          <p:cNvPr id="22" name="文字方塊 21">
            <a:extLst>
              <a:ext uri="{FF2B5EF4-FFF2-40B4-BE49-F238E27FC236}">
                <a16:creationId xmlns:a16="http://schemas.microsoft.com/office/drawing/2014/main" id="{4620AA89-6BAD-4C2F-B957-57C3B5AFE4F1}"/>
              </a:ext>
            </a:extLst>
          </p:cNvPr>
          <p:cNvSpPr txBox="1"/>
          <p:nvPr/>
        </p:nvSpPr>
        <p:spPr>
          <a:xfrm>
            <a:off x="2144962" y="2739434"/>
            <a:ext cx="2764591"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發表展能</a:t>
            </a:r>
          </a:p>
        </p:txBody>
      </p:sp>
      <p:sp>
        <p:nvSpPr>
          <p:cNvPr id="23" name="文字方塊 22">
            <a:extLst>
              <a:ext uri="{FF2B5EF4-FFF2-40B4-BE49-F238E27FC236}">
                <a16:creationId xmlns:a16="http://schemas.microsoft.com/office/drawing/2014/main" id="{845AC62C-0794-43DF-9D51-DAA44D190690}"/>
              </a:ext>
            </a:extLst>
          </p:cNvPr>
          <p:cNvSpPr txBox="1"/>
          <p:nvPr/>
        </p:nvSpPr>
        <p:spPr>
          <a:xfrm>
            <a:off x="2133599" y="7296300"/>
            <a:ext cx="2764591"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000" b="1" dirty="0">
                <a:effectLst>
                  <a:outerShdw blurRad="38100" dist="38100" dir="2700000" algn="tl">
                    <a:srgbClr val="000000">
                      <a:alpha val="43137"/>
                    </a:srgbClr>
                  </a:outerShdw>
                </a:effectLst>
              </a:rPr>
              <a:t>手做產出</a:t>
            </a:r>
          </a:p>
        </p:txBody>
      </p:sp>
    </p:spTree>
    <p:extLst>
      <p:ext uri="{BB962C8B-B14F-4D97-AF65-F5344CB8AC3E}">
        <p14:creationId xmlns:p14="http://schemas.microsoft.com/office/powerpoint/2010/main" val="629088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82F7C4-7B0A-4FFB-9F98-48B4354EF351}"/>
              </a:ext>
            </a:extLst>
          </p:cNvPr>
          <p:cNvSpPr/>
          <p:nvPr/>
        </p:nvSpPr>
        <p:spPr>
          <a:xfrm>
            <a:off x="381000" y="381000"/>
            <a:ext cx="6292516" cy="461665"/>
          </a:xfrm>
          <a:prstGeom prst="rect">
            <a:avLst/>
          </a:prstGeom>
        </p:spPr>
        <p:txBody>
          <a:bodyPr wrap="square">
            <a:spAutoFit/>
          </a:bodyPr>
          <a:lstStyle/>
          <a:p>
            <a:r>
              <a:rPr lang="en-US" altLang="zh-TW" sz="2400" b="1" dirty="0">
                <a:solidFill>
                  <a:srgbClr val="0000FF"/>
                </a:solidFill>
                <a:latin typeface="DFKai-SB" panose="03000509000000000000" pitchFamily="65" charset="-120"/>
                <a:ea typeface="DFKai-SB" panose="03000509000000000000" pitchFamily="65" charset="-120"/>
              </a:rPr>
              <a:t>7</a:t>
            </a:r>
            <a:r>
              <a:rPr lang="zh-TW" altLang="en-US" sz="2400" b="1" dirty="0">
                <a:solidFill>
                  <a:srgbClr val="0000FF"/>
                </a:solidFill>
                <a:latin typeface="DFKai-SB" panose="03000509000000000000" pitchFamily="65" charset="-120"/>
                <a:ea typeface="DFKai-SB" panose="03000509000000000000" pitchFamily="65" charset="-120"/>
              </a:rPr>
              <a:t>年級班際大隊接力比賽</a:t>
            </a:r>
          </a:p>
        </p:txBody>
      </p:sp>
      <p:pic>
        <p:nvPicPr>
          <p:cNvPr id="4" name="圖片 3">
            <a:extLst>
              <a:ext uri="{FF2B5EF4-FFF2-40B4-BE49-F238E27FC236}">
                <a16:creationId xmlns:a16="http://schemas.microsoft.com/office/drawing/2014/main" id="{FDE261E2-96BE-40C0-A579-01E50A412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31" y="886144"/>
            <a:ext cx="3051582" cy="2118493"/>
          </a:xfrm>
          <a:prstGeom prst="rect">
            <a:avLst/>
          </a:prstGeom>
        </p:spPr>
      </p:pic>
      <p:sp>
        <p:nvSpPr>
          <p:cNvPr id="5" name="矩形 4">
            <a:extLst>
              <a:ext uri="{FF2B5EF4-FFF2-40B4-BE49-F238E27FC236}">
                <a16:creationId xmlns:a16="http://schemas.microsoft.com/office/drawing/2014/main" id="{3C630826-A56F-43B4-9220-184F628BDD27}"/>
              </a:ext>
            </a:extLst>
          </p:cNvPr>
          <p:cNvSpPr/>
          <p:nvPr/>
        </p:nvSpPr>
        <p:spPr>
          <a:xfrm>
            <a:off x="381000" y="8952065"/>
            <a:ext cx="6118058" cy="67710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TW" altLang="en-US" sz="2000" b="1" dirty="0">
                <a:solidFill>
                  <a:srgbClr val="FFFF00"/>
                </a:solidFill>
                <a:effectLst>
                  <a:outerShdw blurRad="38100" dist="38100" dir="2700000" algn="tl">
                    <a:srgbClr val="000000">
                      <a:alpha val="43137"/>
                    </a:srgbClr>
                  </a:outerShdw>
                </a:effectLst>
              </a:rPr>
              <a:t>★</a:t>
            </a:r>
            <a:r>
              <a:rPr lang="en-US" altLang="zh-TW" sz="2000" b="1" dirty="0">
                <a:solidFill>
                  <a:srgbClr val="FFFF00"/>
                </a:solidFill>
                <a:effectLst>
                  <a:outerShdw blurRad="38100" dist="38100" dir="2700000" algn="tl">
                    <a:srgbClr val="000000">
                      <a:alpha val="43137"/>
                    </a:srgbClr>
                  </a:outerShdw>
                </a:effectLst>
              </a:rPr>
              <a:t>701</a:t>
            </a:r>
            <a:r>
              <a:rPr lang="zh-TW" altLang="en-US" sz="2000" b="1" dirty="0">
                <a:solidFill>
                  <a:srgbClr val="FFFF00"/>
                </a:solidFill>
                <a:effectLst>
                  <a:outerShdw blurRad="38100" dist="38100" dir="2700000" algn="tl">
                    <a:srgbClr val="000000">
                      <a:alpha val="43137"/>
                    </a:srgbClr>
                  </a:outerShdw>
                </a:effectLst>
              </a:rPr>
              <a:t> </a:t>
            </a:r>
            <a:r>
              <a:rPr lang="zh-TW" altLang="en-US" b="1" dirty="0">
                <a:solidFill>
                  <a:srgbClr val="FFFF00"/>
                </a:solidFill>
                <a:effectLst>
                  <a:outerShdw blurRad="38100" dist="38100" dir="2700000" algn="tl">
                    <a:srgbClr val="000000">
                      <a:alpha val="43137"/>
                    </a:srgbClr>
                  </a:outerShdw>
                </a:effectLst>
              </a:rPr>
              <a:t>將在 </a:t>
            </a:r>
            <a:r>
              <a:rPr lang="en-US" altLang="zh-TW" b="1" dirty="0">
                <a:solidFill>
                  <a:srgbClr val="FFFF00"/>
                </a:solidFill>
                <a:effectLst>
                  <a:outerShdw blurRad="38100" dist="38100" dir="2700000" algn="tl">
                    <a:srgbClr val="000000">
                      <a:alpha val="43137"/>
                    </a:srgbClr>
                  </a:outerShdw>
                </a:effectLst>
              </a:rPr>
              <a:t>3</a:t>
            </a:r>
            <a:r>
              <a:rPr lang="zh-TW" altLang="en-US" b="1" dirty="0">
                <a:solidFill>
                  <a:srgbClr val="FFFF00"/>
                </a:solidFill>
                <a:effectLst>
                  <a:outerShdw blurRad="38100" dist="38100" dir="2700000" algn="tl">
                    <a:srgbClr val="000000">
                      <a:alpha val="43137"/>
                    </a:srgbClr>
                  </a:outerShdw>
                </a:effectLst>
              </a:rPr>
              <a:t>月</a:t>
            </a:r>
            <a:r>
              <a:rPr lang="en-US" altLang="zh-TW" b="1" dirty="0">
                <a:solidFill>
                  <a:srgbClr val="FFFF00"/>
                </a:solidFill>
                <a:effectLst>
                  <a:outerShdw blurRad="38100" dist="38100" dir="2700000" algn="tl">
                    <a:srgbClr val="000000">
                      <a:alpha val="43137"/>
                    </a:srgbClr>
                  </a:outerShdw>
                </a:effectLst>
              </a:rPr>
              <a:t>12</a:t>
            </a:r>
            <a:r>
              <a:rPr lang="zh-TW" altLang="en-US" b="1" dirty="0">
                <a:solidFill>
                  <a:srgbClr val="FFFF00"/>
                </a:solidFill>
                <a:effectLst>
                  <a:outerShdw blurRad="38100" dist="38100" dir="2700000" algn="tl">
                    <a:srgbClr val="000000">
                      <a:alpha val="43137"/>
                    </a:srgbClr>
                  </a:outerShdw>
                </a:effectLst>
              </a:rPr>
              <a:t>日</a:t>
            </a:r>
            <a:r>
              <a:rPr lang="en-US" altLang="zh-TW" b="1" dirty="0">
                <a:solidFill>
                  <a:srgbClr val="FFFF00"/>
                </a:solidFill>
                <a:effectLst>
                  <a:outerShdw blurRad="38100" dist="38100" dir="2700000" algn="tl">
                    <a:srgbClr val="000000">
                      <a:alpha val="43137"/>
                    </a:srgbClr>
                  </a:outerShdw>
                </a:effectLst>
              </a:rPr>
              <a:t>(</a:t>
            </a:r>
            <a:r>
              <a:rPr lang="zh-TW" altLang="en-US" b="1" dirty="0">
                <a:solidFill>
                  <a:srgbClr val="FFFF00"/>
                </a:solidFill>
                <a:effectLst>
                  <a:outerShdw blurRad="38100" dist="38100" dir="2700000" algn="tl">
                    <a:srgbClr val="000000">
                      <a:alpha val="43137"/>
                    </a:srgbClr>
                  </a:outerShdw>
                </a:effectLst>
              </a:rPr>
              <a:t>日</a:t>
            </a:r>
            <a:r>
              <a:rPr lang="en-US" altLang="zh-TW" b="1" dirty="0">
                <a:solidFill>
                  <a:srgbClr val="FFFF00"/>
                </a:solidFill>
                <a:effectLst>
                  <a:outerShdw blurRad="38100" dist="38100" dir="2700000" algn="tl">
                    <a:srgbClr val="000000">
                      <a:alpha val="43137"/>
                    </a:srgbClr>
                  </a:outerShdw>
                </a:effectLst>
              </a:rPr>
              <a:t>)</a:t>
            </a:r>
            <a:r>
              <a:rPr lang="zh-TW" altLang="en-US" b="1" dirty="0">
                <a:solidFill>
                  <a:srgbClr val="FFFF00"/>
                </a:solidFill>
                <a:effectLst>
                  <a:outerShdw blurRad="38100" dist="38100" dir="2700000" algn="tl">
                    <a:srgbClr val="000000">
                      <a:alpha val="43137"/>
                    </a:srgbClr>
                  </a:outerShdw>
                </a:effectLst>
              </a:rPr>
              <a:t> 代表本校參加</a:t>
            </a:r>
            <a:endParaRPr lang="en-US" altLang="zh-TW" b="1" dirty="0">
              <a:solidFill>
                <a:srgbClr val="FFFF00"/>
              </a:solidFill>
              <a:effectLst>
                <a:outerShdw blurRad="38100" dist="38100" dir="2700000" algn="tl">
                  <a:srgbClr val="000000">
                    <a:alpha val="43137"/>
                  </a:srgbClr>
                </a:outerShdw>
              </a:effectLst>
            </a:endParaRPr>
          </a:p>
          <a:p>
            <a:pPr algn="ctr"/>
            <a:r>
              <a:rPr lang="zh-TW" altLang="en-US" b="1" dirty="0">
                <a:solidFill>
                  <a:srgbClr val="FFFF00"/>
                </a:solidFill>
                <a:effectLst>
                  <a:outerShdw blurRad="38100" dist="38100" dir="2700000" algn="tl">
                    <a:srgbClr val="000000">
                      <a:alpha val="43137"/>
                    </a:srgbClr>
                  </a:outerShdw>
                </a:effectLst>
              </a:rPr>
              <a:t>臺北市</a:t>
            </a:r>
            <a:r>
              <a:rPr lang="en-US" altLang="zh-TW" b="1" dirty="0">
                <a:solidFill>
                  <a:srgbClr val="FFFF00"/>
                </a:solidFill>
                <a:effectLst>
                  <a:outerShdw blurRad="38100" dist="38100" dir="2700000" algn="tl">
                    <a:srgbClr val="000000">
                      <a:alpha val="43137"/>
                    </a:srgbClr>
                  </a:outerShdw>
                </a:effectLst>
              </a:rPr>
              <a:t>111</a:t>
            </a:r>
            <a:r>
              <a:rPr lang="zh-TW" altLang="en-US" b="1" dirty="0">
                <a:solidFill>
                  <a:srgbClr val="FFFF00"/>
                </a:solidFill>
                <a:effectLst>
                  <a:outerShdw blurRad="38100" dist="38100" dir="2700000" algn="tl">
                    <a:srgbClr val="000000">
                      <a:alpha val="43137"/>
                    </a:srgbClr>
                  </a:outerShdw>
                </a:effectLst>
              </a:rPr>
              <a:t>學年度國民中學班際大隊接力比賽</a:t>
            </a:r>
          </a:p>
        </p:txBody>
      </p:sp>
      <p:pic>
        <p:nvPicPr>
          <p:cNvPr id="7" name="圖片 6">
            <a:extLst>
              <a:ext uri="{FF2B5EF4-FFF2-40B4-BE49-F238E27FC236}">
                <a16:creationId xmlns:a16="http://schemas.microsoft.com/office/drawing/2014/main" id="{2A776684-DDA6-48FB-B403-DE5D75FCB0E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65547" y="886144"/>
            <a:ext cx="2833511" cy="2118493"/>
          </a:xfrm>
          <a:prstGeom prst="rect">
            <a:avLst/>
          </a:prstGeom>
        </p:spPr>
      </p:pic>
      <p:pic>
        <p:nvPicPr>
          <p:cNvPr id="9" name="圖片 8">
            <a:extLst>
              <a:ext uri="{FF2B5EF4-FFF2-40B4-BE49-F238E27FC236}">
                <a16:creationId xmlns:a16="http://schemas.microsoft.com/office/drawing/2014/main" id="{BC213825-A2E5-42AF-82CA-9D0D10BF07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76" t="15063" r="7920" b="3701"/>
          <a:stretch/>
        </p:blipFill>
        <p:spPr>
          <a:xfrm>
            <a:off x="3665547" y="3186085"/>
            <a:ext cx="2833511" cy="2118358"/>
          </a:xfrm>
          <a:prstGeom prst="rect">
            <a:avLst/>
          </a:prstGeom>
        </p:spPr>
      </p:pic>
      <p:pic>
        <p:nvPicPr>
          <p:cNvPr id="11" name="圖片 10">
            <a:extLst>
              <a:ext uri="{FF2B5EF4-FFF2-40B4-BE49-F238E27FC236}">
                <a16:creationId xmlns:a16="http://schemas.microsoft.com/office/drawing/2014/main" id="{A665ED0E-75C3-4B15-A0BA-5F949C09A7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5547" y="5480019"/>
            <a:ext cx="2833512" cy="2118493"/>
          </a:xfrm>
          <a:prstGeom prst="rect">
            <a:avLst/>
          </a:prstGeom>
        </p:spPr>
      </p:pic>
      <p:pic>
        <p:nvPicPr>
          <p:cNvPr id="13" name="圖片 12">
            <a:extLst>
              <a:ext uri="{FF2B5EF4-FFF2-40B4-BE49-F238E27FC236}">
                <a16:creationId xmlns:a16="http://schemas.microsoft.com/office/drawing/2014/main" id="{46AFFE99-8D7F-4496-813B-FA98754200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6"/>
          <a:stretch/>
        </p:blipFill>
        <p:spPr>
          <a:xfrm>
            <a:off x="354931" y="5480018"/>
            <a:ext cx="3051582" cy="2118493"/>
          </a:xfrm>
          <a:prstGeom prst="rect">
            <a:avLst/>
          </a:prstGeom>
        </p:spPr>
      </p:pic>
      <p:pic>
        <p:nvPicPr>
          <p:cNvPr id="15" name="圖片 14">
            <a:extLst>
              <a:ext uri="{FF2B5EF4-FFF2-40B4-BE49-F238E27FC236}">
                <a16:creationId xmlns:a16="http://schemas.microsoft.com/office/drawing/2014/main" id="{81B61204-4377-4E44-9892-37349835C7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826"/>
          <a:stretch/>
        </p:blipFill>
        <p:spPr>
          <a:xfrm>
            <a:off x="354931" y="3186085"/>
            <a:ext cx="3074069" cy="2118493"/>
          </a:xfrm>
          <a:prstGeom prst="rect">
            <a:avLst/>
          </a:prstGeom>
        </p:spPr>
      </p:pic>
      <p:pic>
        <p:nvPicPr>
          <p:cNvPr id="17" name="圖片 16">
            <a:extLst>
              <a:ext uri="{FF2B5EF4-FFF2-40B4-BE49-F238E27FC236}">
                <a16:creationId xmlns:a16="http://schemas.microsoft.com/office/drawing/2014/main" id="{3253CA8A-9B70-473D-848D-ACA4544995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889" t="29194" r="32222" b="958"/>
          <a:stretch/>
        </p:blipFill>
        <p:spPr>
          <a:xfrm>
            <a:off x="1673630" y="7769525"/>
            <a:ext cx="942689" cy="1006963"/>
          </a:xfrm>
          <a:prstGeom prst="rect">
            <a:avLst/>
          </a:prstGeom>
        </p:spPr>
      </p:pic>
      <p:pic>
        <p:nvPicPr>
          <p:cNvPr id="19" name="圖片 18">
            <a:extLst>
              <a:ext uri="{FF2B5EF4-FFF2-40B4-BE49-F238E27FC236}">
                <a16:creationId xmlns:a16="http://schemas.microsoft.com/office/drawing/2014/main" id="{AD02CEBF-C489-407E-A166-9463799427D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87" t="30480" r="5235" b="26104"/>
          <a:stretch/>
        </p:blipFill>
        <p:spPr>
          <a:xfrm>
            <a:off x="2920089" y="7769525"/>
            <a:ext cx="868279" cy="1006963"/>
          </a:xfrm>
          <a:prstGeom prst="rect">
            <a:avLst/>
          </a:prstGeom>
        </p:spPr>
      </p:pic>
      <p:pic>
        <p:nvPicPr>
          <p:cNvPr id="21" name="圖片 20">
            <a:extLst>
              <a:ext uri="{FF2B5EF4-FFF2-40B4-BE49-F238E27FC236}">
                <a16:creationId xmlns:a16="http://schemas.microsoft.com/office/drawing/2014/main" id="{C8C6EB6C-5CD2-4924-902D-DB412E4B51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444" t="34686" r="15556"/>
          <a:stretch/>
        </p:blipFill>
        <p:spPr>
          <a:xfrm>
            <a:off x="4092138" y="7769525"/>
            <a:ext cx="1031036" cy="1006963"/>
          </a:xfrm>
          <a:prstGeom prst="rect">
            <a:avLst/>
          </a:prstGeom>
        </p:spPr>
      </p:pic>
      <p:pic>
        <p:nvPicPr>
          <p:cNvPr id="23" name="圖片 22">
            <a:extLst>
              <a:ext uri="{FF2B5EF4-FFF2-40B4-BE49-F238E27FC236}">
                <a16:creationId xmlns:a16="http://schemas.microsoft.com/office/drawing/2014/main" id="{A7A891C0-C017-4634-B0EC-83AE10D446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555" t="10248" r="14445"/>
          <a:stretch/>
        </p:blipFill>
        <p:spPr>
          <a:xfrm>
            <a:off x="5426944" y="7771806"/>
            <a:ext cx="1072114" cy="1004682"/>
          </a:xfrm>
          <a:prstGeom prst="rect">
            <a:avLst/>
          </a:prstGeom>
        </p:spPr>
      </p:pic>
      <p:pic>
        <p:nvPicPr>
          <p:cNvPr id="25" name="圖片 24">
            <a:extLst>
              <a:ext uri="{FF2B5EF4-FFF2-40B4-BE49-F238E27FC236}">
                <a16:creationId xmlns:a16="http://schemas.microsoft.com/office/drawing/2014/main" id="{F93BCB6E-0BFD-4D53-89FE-4418035ED7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48638" y="4397532"/>
            <a:ext cx="1744369" cy="1744369"/>
          </a:xfrm>
          <a:prstGeom prst="rect">
            <a:avLst/>
          </a:prstGeom>
        </p:spPr>
      </p:pic>
      <p:pic>
        <p:nvPicPr>
          <p:cNvPr id="27" name="圖片 26">
            <a:extLst>
              <a:ext uri="{FF2B5EF4-FFF2-40B4-BE49-F238E27FC236}">
                <a16:creationId xmlns:a16="http://schemas.microsoft.com/office/drawing/2014/main" id="{FF76E930-949E-46E3-8F81-BC8EE9EE2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4930" y="7769524"/>
            <a:ext cx="1014930" cy="1004681"/>
          </a:xfrm>
          <a:prstGeom prst="rect">
            <a:avLst/>
          </a:prstGeom>
        </p:spPr>
      </p:pic>
    </p:spTree>
    <p:extLst>
      <p:ext uri="{BB962C8B-B14F-4D97-AF65-F5344CB8AC3E}">
        <p14:creationId xmlns:p14="http://schemas.microsoft.com/office/powerpoint/2010/main" val="375956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6858000" cy="9905999"/>
          </a:xfrm>
          <a:prstGeom prst="rect">
            <a:avLst/>
          </a:prstGeom>
        </p:spPr>
      </p:pic>
      <p:sp>
        <p:nvSpPr>
          <p:cNvPr id="10" name="矩形 9">
            <a:extLst>
              <a:ext uri="{FF2B5EF4-FFF2-40B4-BE49-F238E27FC236}">
                <a16:creationId xmlns:a16="http://schemas.microsoft.com/office/drawing/2014/main" id="{D79F9686-E033-44C8-A255-8FB5FD365974}"/>
              </a:ext>
            </a:extLst>
          </p:cNvPr>
          <p:cNvSpPr/>
          <p:nvPr/>
        </p:nvSpPr>
        <p:spPr>
          <a:xfrm>
            <a:off x="0" y="150105"/>
            <a:ext cx="6858000" cy="707886"/>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懷生國中生日禮讚 </a:t>
            </a:r>
            <a:r>
              <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1</a:t>
            </a: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a:t>
            </a:r>
            <a:r>
              <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2</a:t>
            </a:r>
            <a:r>
              <a:rPr lang="zh-TW" altLang="en-US"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rPr>
              <a:t>月</a:t>
            </a:r>
            <a:endParaRPr lang="en-US" altLang="zh-TW" sz="4000" b="1" dirty="0">
              <a:ln w="19050" cmpd="sng">
                <a:solidFill>
                  <a:srgbClr val="FF33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華康中特圓體" panose="020F0809000000000000" pitchFamily="49" charset="-120"/>
              <a:ea typeface="華康中特圓體"/>
            </a:endParaRPr>
          </a:p>
        </p:txBody>
      </p:sp>
      <p:pic>
        <p:nvPicPr>
          <p:cNvPr id="6" name="圖片 7">
            <a:extLst>
              <a:ext uri="{FF2B5EF4-FFF2-40B4-BE49-F238E27FC236}">
                <a16:creationId xmlns:a16="http://schemas.microsoft.com/office/drawing/2014/main" id="{36BF1389-2795-4650-9EDD-0F90EDC7241D}"/>
              </a:ext>
            </a:extLst>
          </p:cNvPr>
          <p:cNvPicPr>
            <a:picLocks noChangeAspect="1"/>
          </p:cNvPicPr>
          <p:nvPr/>
        </p:nvPicPr>
        <p:blipFill rotWithShape="1">
          <a:blip r:embed="rId5"/>
          <a:srcRect t="14267" b="17850"/>
          <a:stretch/>
        </p:blipFill>
        <p:spPr>
          <a:xfrm>
            <a:off x="3727408" y="7987582"/>
            <a:ext cx="2610756" cy="1755350"/>
          </a:xfrm>
          <a:prstGeom prst="rect">
            <a:avLst/>
          </a:prstGeom>
        </p:spPr>
      </p:pic>
      <p:pic>
        <p:nvPicPr>
          <p:cNvPr id="8" name="圖片 7">
            <a:extLst>
              <a:ext uri="{FF2B5EF4-FFF2-40B4-BE49-F238E27FC236}">
                <a16:creationId xmlns:a16="http://schemas.microsoft.com/office/drawing/2014/main" id="{A4A108C2-F2D1-4725-A839-8842735490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5" y="1008096"/>
            <a:ext cx="2817366" cy="2113024"/>
          </a:xfrm>
          <a:prstGeom prst="rect">
            <a:avLst/>
          </a:prstGeom>
        </p:spPr>
      </p:pic>
      <p:pic>
        <p:nvPicPr>
          <p:cNvPr id="17" name="圖片 16">
            <a:extLst>
              <a:ext uri="{FF2B5EF4-FFF2-40B4-BE49-F238E27FC236}">
                <a16:creationId xmlns:a16="http://schemas.microsoft.com/office/drawing/2014/main" id="{AE145931-03E8-4A48-9C4D-FB90B93F90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210" y="1008095"/>
            <a:ext cx="2752975" cy="2064731"/>
          </a:xfrm>
          <a:prstGeom prst="rect">
            <a:avLst/>
          </a:prstGeom>
        </p:spPr>
      </p:pic>
      <p:pic>
        <p:nvPicPr>
          <p:cNvPr id="23" name="圖片 22">
            <a:extLst>
              <a:ext uri="{FF2B5EF4-FFF2-40B4-BE49-F238E27FC236}">
                <a16:creationId xmlns:a16="http://schemas.microsoft.com/office/drawing/2014/main" id="{58E0227D-F253-477B-B06D-F1CA1D18F5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94" t="17407" r="7463"/>
          <a:stretch/>
        </p:blipFill>
        <p:spPr>
          <a:xfrm>
            <a:off x="3388078" y="3388648"/>
            <a:ext cx="2934044" cy="2095224"/>
          </a:xfrm>
          <a:prstGeom prst="rect">
            <a:avLst/>
          </a:prstGeom>
        </p:spPr>
      </p:pic>
      <p:pic>
        <p:nvPicPr>
          <p:cNvPr id="29" name="圖片 28">
            <a:extLst>
              <a:ext uri="{FF2B5EF4-FFF2-40B4-BE49-F238E27FC236}">
                <a16:creationId xmlns:a16="http://schemas.microsoft.com/office/drawing/2014/main" id="{EE847282-ACC3-4831-A2F5-2F7728C34E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631" r="10062"/>
          <a:stretch/>
        </p:blipFill>
        <p:spPr>
          <a:xfrm>
            <a:off x="447424" y="3621693"/>
            <a:ext cx="2752975" cy="1936889"/>
          </a:xfrm>
          <a:prstGeom prst="rect">
            <a:avLst/>
          </a:prstGeom>
        </p:spPr>
      </p:pic>
      <p:sp>
        <p:nvSpPr>
          <p:cNvPr id="15" name="文字方塊 1">
            <a:extLst>
              <a:ext uri="{FF2B5EF4-FFF2-40B4-BE49-F238E27FC236}">
                <a16:creationId xmlns:a16="http://schemas.microsoft.com/office/drawing/2014/main" id="{395712A2-966C-4BD1-B126-778F5A9023B3}"/>
              </a:ext>
            </a:extLst>
          </p:cNvPr>
          <p:cNvSpPr txBox="1"/>
          <p:nvPr/>
        </p:nvSpPr>
        <p:spPr>
          <a:xfrm rot="20384203">
            <a:off x="2762578" y="2531357"/>
            <a:ext cx="1332843"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3200" dirty="0">
                <a:solidFill>
                  <a:srgbClr val="E306E8"/>
                </a:solidFill>
                <a:latin typeface="華康儷金黑" panose="020B0809000000000000" pitchFamily="49" charset="-120"/>
                <a:ea typeface="華康儷金黑" panose="020B0809000000000000" pitchFamily="49" charset="-120"/>
              </a:rPr>
              <a:t>祝福</a:t>
            </a:r>
          </a:p>
        </p:txBody>
      </p:sp>
      <p:pic>
        <p:nvPicPr>
          <p:cNvPr id="31" name="圖片 30">
            <a:extLst>
              <a:ext uri="{FF2B5EF4-FFF2-40B4-BE49-F238E27FC236}">
                <a16:creationId xmlns:a16="http://schemas.microsoft.com/office/drawing/2014/main" id="{118AFA03-1536-4360-B2E7-F6DF38329C2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987" r="4445"/>
          <a:stretch/>
        </p:blipFill>
        <p:spPr>
          <a:xfrm>
            <a:off x="447425" y="6107448"/>
            <a:ext cx="2752975" cy="1880134"/>
          </a:xfrm>
          <a:prstGeom prst="rect">
            <a:avLst/>
          </a:prstGeom>
        </p:spPr>
      </p:pic>
      <p:pic>
        <p:nvPicPr>
          <p:cNvPr id="37" name="圖片 36">
            <a:extLst>
              <a:ext uri="{FF2B5EF4-FFF2-40B4-BE49-F238E27FC236}">
                <a16:creationId xmlns:a16="http://schemas.microsoft.com/office/drawing/2014/main" id="{482A9B94-B75A-4BDD-8275-046F4001CF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9001" y="5799694"/>
            <a:ext cx="2917184" cy="2187888"/>
          </a:xfrm>
          <a:prstGeom prst="rect">
            <a:avLst/>
          </a:prstGeom>
        </p:spPr>
      </p:pic>
      <p:sp>
        <p:nvSpPr>
          <p:cNvPr id="13" name="文字方塊 12">
            <a:extLst>
              <a:ext uri="{FF2B5EF4-FFF2-40B4-BE49-F238E27FC236}">
                <a16:creationId xmlns:a16="http://schemas.microsoft.com/office/drawing/2014/main" id="{6AF58E1C-4654-40E8-ABAC-C10BF94C565A}"/>
              </a:ext>
            </a:extLst>
          </p:cNvPr>
          <p:cNvSpPr txBox="1"/>
          <p:nvPr/>
        </p:nvSpPr>
        <p:spPr>
          <a:xfrm>
            <a:off x="133731" y="8561922"/>
            <a:ext cx="33803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b="1" dirty="0">
                <a:solidFill>
                  <a:srgbClr val="FF0066"/>
                </a:solidFill>
                <a:highlight>
                  <a:srgbClr val="FFFF00"/>
                </a:highlight>
                <a:latin typeface="華康楷書體W7" panose="03000709000000000000" pitchFamily="65" charset="-120"/>
                <a:ea typeface="華康楷書體W7" panose="03000709000000000000" pitchFamily="65" charset="-120"/>
              </a:rPr>
              <a:t>感謝</a:t>
            </a:r>
            <a:r>
              <a:rPr lang="zh-TW" altLang="en-US" sz="2400" dirty="0">
                <a:solidFill>
                  <a:srgbClr val="1F4E79"/>
                </a:solidFill>
                <a:highlight>
                  <a:srgbClr val="FFFF00"/>
                </a:highlight>
                <a:latin typeface="華康楷書體W7" panose="03000709000000000000" pitchFamily="65" charset="-120"/>
                <a:ea typeface="華康楷書體W7" panose="03000709000000000000" pitchFamily="65" charset="-120"/>
              </a:rPr>
              <a:t>開平餐飲學校</a:t>
            </a:r>
            <a:r>
              <a:rPr lang="zh-TW" sz="2400" dirty="0">
                <a:highlight>
                  <a:srgbClr val="FFFF00"/>
                </a:highlight>
                <a:latin typeface="華康楷書體W7" panose="03000709000000000000" pitchFamily="65" charset="-120"/>
                <a:ea typeface="華康楷書體W7" panose="03000709000000000000" pitchFamily="65" charset="-120"/>
              </a:rPr>
              <a:t>​</a:t>
            </a:r>
            <a:br>
              <a:rPr lang="zh-TW" sz="2400" dirty="0">
                <a:highlight>
                  <a:srgbClr val="FFFF00"/>
                </a:highlight>
                <a:latin typeface="華康楷書體W7" panose="03000709000000000000" pitchFamily="65" charset="-120"/>
                <a:ea typeface="華康楷書體W7" panose="03000709000000000000" pitchFamily="65" charset="-120"/>
              </a:rPr>
            </a:br>
            <a:r>
              <a:rPr lang="zh-TW" altLang="en-US" sz="2400" b="1" dirty="0">
                <a:highlight>
                  <a:srgbClr val="FFFF00"/>
                </a:highlight>
                <a:latin typeface="華康楷書體W7" panose="03000709000000000000" pitchFamily="65" charset="-120"/>
                <a:ea typeface="華康楷書體W7" panose="03000709000000000000" pitchFamily="65" charset="-120"/>
              </a:rPr>
              <a:t>協助提供點心</a:t>
            </a:r>
            <a:r>
              <a:rPr lang="zh-TW" sz="2400" dirty="0">
                <a:highlight>
                  <a:srgbClr val="FFFF00"/>
                </a:highlight>
                <a:latin typeface="華康楷書體W7" panose="03000709000000000000" pitchFamily="65" charset="-120"/>
                <a:ea typeface="華康楷書體W7" panose="03000709000000000000" pitchFamily="65" charset="-120"/>
              </a:rPr>
              <a:t>​</a:t>
            </a:r>
            <a:endParaRPr lang="zh-TW" altLang="en-US" sz="2400" dirty="0">
              <a:highlight>
                <a:srgbClr val="FFFF00"/>
              </a:highlight>
              <a:latin typeface="華康楷書體W7" panose="03000709000000000000" pitchFamily="65" charset="-120"/>
              <a:ea typeface="華康楷書體W7" panose="03000709000000000000" pitchFamily="65" charset="-120"/>
            </a:endParaRPr>
          </a:p>
        </p:txBody>
      </p:sp>
    </p:spTree>
    <p:extLst>
      <p:ext uri="{BB962C8B-B14F-4D97-AF65-F5344CB8AC3E}">
        <p14:creationId xmlns:p14="http://schemas.microsoft.com/office/powerpoint/2010/main" val="37791229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積分">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18579</TotalTime>
  <Words>1060</Words>
  <Application>Microsoft Office PowerPoint</Application>
  <PresentationFormat>A4 紙張 (210x297 公釐)</PresentationFormat>
  <Paragraphs>163</Paragraphs>
  <Slides>37</Slides>
  <Notes>1</Notes>
  <HiddenSlides>0</HiddenSlides>
  <MMClips>0</MMClips>
  <ScaleCrop>false</ScaleCrop>
  <HeadingPairs>
    <vt:vector size="6" baseType="variant">
      <vt:variant>
        <vt:lpstr>使用字型</vt:lpstr>
      </vt:variant>
      <vt:variant>
        <vt:i4>33</vt:i4>
      </vt:variant>
      <vt:variant>
        <vt:lpstr>佈景主題</vt:lpstr>
      </vt:variant>
      <vt:variant>
        <vt:i4>1</vt:i4>
      </vt:variant>
      <vt:variant>
        <vt:lpstr>投影片標題</vt:lpstr>
      </vt:variant>
      <vt:variant>
        <vt:i4>37</vt:i4>
      </vt:variant>
    </vt:vector>
  </HeadingPairs>
  <TitlesOfParts>
    <vt:vector size="71" baseType="lpstr">
      <vt:lpstr>文鼎中行書</vt:lpstr>
      <vt:lpstr>文鼎中特毛楷</vt:lpstr>
      <vt:lpstr>文鼎粗毛楷</vt:lpstr>
      <vt:lpstr>華康POP2體W9</vt:lpstr>
      <vt:lpstr>華康中特圓體</vt:lpstr>
      <vt:lpstr>華康中特圓體(P)</vt:lpstr>
      <vt:lpstr>華康正顏楷體W7</vt:lpstr>
      <vt:lpstr>華康仿宋體W6</vt:lpstr>
      <vt:lpstr>華康行書體</vt:lpstr>
      <vt:lpstr>華康宗楷體W7</vt:lpstr>
      <vt:lpstr>華康娃娃體</vt:lpstr>
      <vt:lpstr>華康娃娃體(P)</vt:lpstr>
      <vt:lpstr>華康海報體W9</vt:lpstr>
      <vt:lpstr>華康彩帶體</vt:lpstr>
      <vt:lpstr>華康粗黑體</vt:lpstr>
      <vt:lpstr>華康細黑體</vt:lpstr>
      <vt:lpstr>華康棒棒體W5</vt:lpstr>
      <vt:lpstr>華康楷書體W7</vt:lpstr>
      <vt:lpstr>華康魏碑體</vt:lpstr>
      <vt:lpstr>華康儷金黑</vt:lpstr>
      <vt:lpstr>微軟正黑體</vt:lpstr>
      <vt:lpstr>微軟正黑體</vt:lpstr>
      <vt:lpstr>新細明體</vt:lpstr>
      <vt:lpstr>DFKai-SB</vt:lpstr>
      <vt:lpstr>DFKai-SB</vt:lpstr>
      <vt:lpstr>Arial</vt:lpstr>
      <vt:lpstr>Arial Black</vt:lpstr>
      <vt:lpstr>Calibri</vt:lpstr>
      <vt:lpstr>Segoe UI</vt:lpstr>
      <vt:lpstr>Times New Roman</vt:lpstr>
      <vt:lpstr>Tw Cen MT</vt:lpstr>
      <vt:lpstr>Tw Cen MT Condensed</vt:lpstr>
      <vt:lpstr>Wingdings 3</vt:lpstr>
      <vt:lpstr>積分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行 事 曆</vt:lpstr>
      <vt:lpstr>公 佈 欄</vt:lpstr>
      <vt:lpstr>公 佈 欄</vt:lpstr>
      <vt:lpstr>公 佈 欄</vt:lpstr>
      <vt:lpstr>PowerPoint 簡報</vt:lpstr>
      <vt:lpstr>PowerPoint 簡報</vt:lpstr>
      <vt:lpstr>公 佈 欄</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HSJH</dc:creator>
  <cp:lastModifiedBy>HP354</cp:lastModifiedBy>
  <cp:revision>1837</cp:revision>
  <dcterms:created xsi:type="dcterms:W3CDTF">2019-12-07T12:26:58Z</dcterms:created>
  <dcterms:modified xsi:type="dcterms:W3CDTF">2023-01-16T00:37:27Z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2019-12-07T00:00:00Z</vt:filetime>
  </property>
  <property fmtid="{D5CDD505-2E9C-101B-9397-08002B2CF9AE}" pid="3" name="Creator">
    <vt:lpwstr>Microsoft® PowerPoint® 2016</vt:lpwstr>
  </property>
  <property fmtid="{D5CDD505-2E9C-101B-9397-08002B2CF9AE}" pid="4" name="LastSaved">
    <vt:filetime>2019-12-07T00:00:00Z</vt:filetime>
  </property>
</Properties>
</file>